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8"/>
  </p:notesMasterIdLst>
  <p:sldIdLst>
    <p:sldId id="256" r:id="rId2"/>
    <p:sldId id="261" r:id="rId3"/>
    <p:sldId id="257" r:id="rId4"/>
    <p:sldId id="258" r:id="rId5"/>
    <p:sldId id="259" r:id="rId6"/>
    <p:sldId id="260" r:id="rId7"/>
  </p:sldIdLst>
  <p:sldSz cx="9144000" cy="6858000" type="screen4x3"/>
  <p:notesSz cx="6858000" cy="9144000"/>
  <p:embeddedFontLst>
    <p:embeddedFont>
      <p:font typeface="Cooper Black" panose="0208090404030B020404" pitchFamily="18" charset="0"/>
      <p:regular r:id="rId9"/>
    </p:embeddedFont>
    <p:embeddedFont>
      <p:font typeface="Calibri" panose="020F0502020204030204" pitchFamily="34" charset="0"/>
      <p:regular r:id="rId10"/>
      <p:bold r:id="rId11"/>
      <p:italic r:id="rId12"/>
      <p:boldItalic r:id="rId13"/>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2F71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69" d="100"/>
          <a:sy n="69" d="100"/>
        </p:scale>
        <p:origin x="-1277" y="-331"/>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98" d="100"/>
          <a:sy n="98" d="100"/>
        </p:scale>
        <p:origin x="-2438" y="-5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eph Shanks" userId="21062469_tp_dropbox" providerId="OAuth2" clId="{D47735A5-CD01-9B46-AA9B-1C27300339FD}"/>
    <pc:docChg chg="custSel modSld">
      <pc:chgData name="Joseph Shanks" userId="21062469_tp_dropbox" providerId="OAuth2" clId="{D47735A5-CD01-9B46-AA9B-1C27300339FD}" dt="2019-03-23T11:28:33.710" v="2489" actId="20577"/>
      <pc:docMkLst>
        <pc:docMk/>
      </pc:docMkLst>
      <pc:sldChg chg="modSp modNotesTx">
        <pc:chgData name="Joseph Shanks" userId="21062469_tp_dropbox" providerId="OAuth2" clId="{D47735A5-CD01-9B46-AA9B-1C27300339FD}" dt="2019-03-23T11:18:38.176" v="845" actId="12"/>
        <pc:sldMkLst>
          <pc:docMk/>
          <pc:sldMk cId="2036265754" sldId="257"/>
        </pc:sldMkLst>
        <pc:spChg chg="mod">
          <ac:chgData name="Joseph Shanks" userId="21062469_tp_dropbox" providerId="OAuth2" clId="{D47735A5-CD01-9B46-AA9B-1C27300339FD}" dt="2019-03-23T11:17:43.462" v="729" actId="20577"/>
          <ac:spMkLst>
            <pc:docMk/>
            <pc:sldMk cId="2036265754" sldId="257"/>
            <ac:spMk id="3" creationId="{00000000-0000-0000-0000-000000000000}"/>
          </ac:spMkLst>
        </pc:spChg>
      </pc:sldChg>
      <pc:sldChg chg="modSp modNotesTx">
        <pc:chgData name="Joseph Shanks" userId="21062469_tp_dropbox" providerId="OAuth2" clId="{D47735A5-CD01-9B46-AA9B-1C27300339FD}" dt="2019-03-23T11:24:20.865" v="2020" actId="20577"/>
        <pc:sldMkLst>
          <pc:docMk/>
          <pc:sldMk cId="2160680338" sldId="258"/>
        </pc:sldMkLst>
        <pc:spChg chg="mod">
          <ac:chgData name="Joseph Shanks" userId="21062469_tp_dropbox" providerId="OAuth2" clId="{D47735A5-CD01-9B46-AA9B-1C27300339FD}" dt="2019-03-23T11:18:46.512" v="866" actId="20577"/>
          <ac:spMkLst>
            <pc:docMk/>
            <pc:sldMk cId="2160680338" sldId="258"/>
            <ac:spMk id="2" creationId="{00000000-0000-0000-0000-000000000000}"/>
          </ac:spMkLst>
        </pc:spChg>
        <pc:spChg chg="mod">
          <ac:chgData name="Joseph Shanks" userId="21062469_tp_dropbox" providerId="OAuth2" clId="{D47735A5-CD01-9B46-AA9B-1C27300339FD}" dt="2019-03-23T11:19:16.690" v="1017" actId="20577"/>
          <ac:spMkLst>
            <pc:docMk/>
            <pc:sldMk cId="2160680338" sldId="258"/>
            <ac:spMk id="3" creationId="{00000000-0000-0000-0000-000000000000}"/>
          </ac:spMkLst>
        </pc:spChg>
      </pc:sldChg>
      <pc:sldChg chg="modSp">
        <pc:chgData name="Joseph Shanks" userId="21062469_tp_dropbox" providerId="OAuth2" clId="{D47735A5-CD01-9B46-AA9B-1C27300339FD}" dt="2019-03-23T11:28:33.710" v="2489" actId="20577"/>
        <pc:sldMkLst>
          <pc:docMk/>
          <pc:sldMk cId="3119352214" sldId="259"/>
        </pc:sldMkLst>
        <pc:spChg chg="mod">
          <ac:chgData name="Joseph Shanks" userId="21062469_tp_dropbox" providerId="OAuth2" clId="{D47735A5-CD01-9B46-AA9B-1C27300339FD}" dt="2019-03-23T11:24:36.119" v="2064" actId="20577"/>
          <ac:spMkLst>
            <pc:docMk/>
            <pc:sldMk cId="3119352214" sldId="259"/>
            <ac:spMk id="2" creationId="{00000000-0000-0000-0000-000000000000}"/>
          </ac:spMkLst>
        </pc:spChg>
        <pc:spChg chg="mod">
          <ac:chgData name="Joseph Shanks" userId="21062469_tp_dropbox" providerId="OAuth2" clId="{D47735A5-CD01-9B46-AA9B-1C27300339FD}" dt="2019-03-23T11:28:33.710" v="2489" actId="20577"/>
          <ac:spMkLst>
            <pc:docMk/>
            <pc:sldMk cId="3119352214" sldId="259"/>
            <ac:spMk id="3" creationId="{00000000-0000-0000-0000-000000000000}"/>
          </ac:spMkLst>
        </pc:spChg>
      </pc:sldChg>
    </pc:docChg>
  </pc:docChgLst>
  <pc:docChgLst>
    <pc:chgData name="Joseph Shanks" userId="21062469_tp_dropbox" providerId="OAuth2" clId="{1F30E207-F6AA-224E-93D1-E5162F0E7B59}"/>
    <pc:docChg chg="custSel modSld">
      <pc:chgData name="Joseph Shanks" userId="21062469_tp_dropbox" providerId="OAuth2" clId="{1F30E207-F6AA-224E-93D1-E5162F0E7B59}" dt="2019-03-27T23:57:31.507" v="504" actId="20577"/>
      <pc:docMkLst>
        <pc:docMk/>
      </pc:docMkLst>
      <pc:sldChg chg="modNotesTx">
        <pc:chgData name="Joseph Shanks" userId="21062469_tp_dropbox" providerId="OAuth2" clId="{1F30E207-F6AA-224E-93D1-E5162F0E7B59}" dt="2019-03-27T11:41:07.662" v="456" actId="20577"/>
        <pc:sldMkLst>
          <pc:docMk/>
          <pc:sldMk cId="1490637607" sldId="256"/>
        </pc:sldMkLst>
      </pc:sldChg>
      <pc:sldChg chg="modNotesTx">
        <pc:chgData name="Joseph Shanks" userId="21062469_tp_dropbox" providerId="OAuth2" clId="{1F30E207-F6AA-224E-93D1-E5162F0E7B59}" dt="2019-03-27T23:57:31.507" v="504" actId="20577"/>
        <pc:sldMkLst>
          <pc:docMk/>
          <pc:sldMk cId="2036265754" sldId="257"/>
        </pc:sldMkLst>
      </pc:sldChg>
      <pc:sldChg chg="modSp modNotesTx">
        <pc:chgData name="Joseph Shanks" userId="21062469_tp_dropbox" providerId="OAuth2" clId="{1F30E207-F6AA-224E-93D1-E5162F0E7B59}" dt="2019-03-27T11:23:41.350" v="234" actId="20577"/>
        <pc:sldMkLst>
          <pc:docMk/>
          <pc:sldMk cId="3119352214" sldId="259"/>
        </pc:sldMkLst>
        <pc:spChg chg="mod">
          <ac:chgData name="Joseph Shanks" userId="21062469_tp_dropbox" providerId="OAuth2" clId="{1F30E207-F6AA-224E-93D1-E5162F0E7B59}" dt="2019-03-27T11:23:35.700" v="231" actId="20577"/>
          <ac:spMkLst>
            <pc:docMk/>
            <pc:sldMk cId="3119352214" sldId="259"/>
            <ac:spMk id="3" creationId="{00000000-0000-0000-0000-000000000000}"/>
          </ac:spMkLst>
        </pc:spChg>
      </pc:sldChg>
      <pc:sldChg chg="modNotesTx">
        <pc:chgData name="Joseph Shanks" userId="21062469_tp_dropbox" providerId="OAuth2" clId="{1F30E207-F6AA-224E-93D1-E5162F0E7B59}" dt="2019-03-27T11:41:45.435" v="480" actId="20577"/>
        <pc:sldMkLst>
          <pc:docMk/>
          <pc:sldMk cId="934341343"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EE3AF6-9FA3-B847-A8F9-0AD672050D8D}" type="datetimeFigureOut">
              <a:rPr lang="en-US" smtClean="0"/>
              <a:t>4/3/2023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5C2F82-9510-3244-91C7-B2E06556B93E}" type="slidenum">
              <a:rPr lang="en-US" smtClean="0"/>
              <a:t>‹#›</a:t>
            </a:fld>
            <a:endParaRPr lang="en-US"/>
          </a:p>
        </p:txBody>
      </p:sp>
    </p:spTree>
    <p:extLst>
      <p:ext uri="{BB962C8B-B14F-4D97-AF65-F5344CB8AC3E}">
        <p14:creationId xmlns:p14="http://schemas.microsoft.com/office/powerpoint/2010/main" val="16763268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00780" y="0"/>
            <a:ext cx="2555633" cy="1916725"/>
          </a:xfrm>
        </p:spPr>
      </p:sp>
      <p:sp>
        <p:nvSpPr>
          <p:cNvPr id="3" name="Notes Placeholder 2"/>
          <p:cNvSpPr>
            <a:spLocks noGrp="1"/>
          </p:cNvSpPr>
          <p:nvPr>
            <p:ph type="body" idx="1"/>
          </p:nvPr>
        </p:nvSpPr>
        <p:spPr>
          <a:xfrm>
            <a:off x="96864" y="844658"/>
            <a:ext cx="6466668" cy="7570922"/>
          </a:xfrm>
        </p:spPr>
        <p:txBody>
          <a:bodyPr/>
          <a:lstStyle/>
          <a:p>
            <a:r>
              <a:rPr lang="en-US" sz="1600" b="1" dirty="0" smtClean="0"/>
              <a:t>I must take out time to point out some </a:t>
            </a:r>
          </a:p>
          <a:p>
            <a:r>
              <a:rPr lang="en-US" sz="1600" b="1" dirty="0" smtClean="0"/>
              <a:t>reality of a present darkness</a:t>
            </a:r>
          </a:p>
          <a:p>
            <a:r>
              <a:rPr lang="en-US" sz="1600" b="1" dirty="0" smtClean="0"/>
              <a:t>A plague of morality that has exploded </a:t>
            </a:r>
          </a:p>
          <a:p>
            <a:r>
              <a:rPr lang="en-US" sz="1600" b="1" dirty="0" smtClean="0"/>
              <a:t>since the invention of the internet. </a:t>
            </a:r>
          </a:p>
          <a:p>
            <a:r>
              <a:rPr lang="en-US" sz="1600" b="1" dirty="0" smtClean="0"/>
              <a:t>The handout gives each family the information that spells out the tsunami that dark filth that has and will continue to grow.</a:t>
            </a:r>
          </a:p>
          <a:p>
            <a:r>
              <a:rPr lang="en-US" sz="1600" b="1" dirty="0" smtClean="0"/>
              <a:t>Please do not get caught in this poison that will destroy every soul that yields to it’s allurement – PORNOGRAPHY  number #1 visited internet sewage pit in the world.</a:t>
            </a:r>
          </a:p>
          <a:p>
            <a:r>
              <a:rPr lang="en-US" sz="1600" b="1" dirty="0" smtClean="0"/>
              <a:t>It will destroy more families than ever of both worldly and saints!</a:t>
            </a:r>
          </a:p>
          <a:p>
            <a:r>
              <a:rPr lang="en-US" sz="1600" b="1" dirty="0" smtClean="0"/>
              <a:t>We MUST FIGHT WITH OUR WHOLE HEARTS TO remove this devils tool that will carry millions to Hell!</a:t>
            </a:r>
          </a:p>
          <a:p>
            <a:r>
              <a:rPr lang="en-US" sz="1600" b="1" dirty="0" smtClean="0"/>
              <a:t>We must not conform to this world</a:t>
            </a:r>
          </a:p>
          <a:p>
            <a:r>
              <a:rPr lang="en-US" sz="1600" b="1" dirty="0" smtClean="0"/>
              <a:t>We MUST be transformed &amp; </a:t>
            </a:r>
            <a:r>
              <a:rPr lang="en-US" sz="2000" dirty="0" smtClean="0"/>
              <a:t>be completely renewed in mind</a:t>
            </a:r>
          </a:p>
          <a:p>
            <a:endParaRPr lang="en-US" sz="1800" dirty="0" smtClean="0"/>
          </a:p>
          <a:p>
            <a:r>
              <a:rPr lang="en-US" sz="1800" dirty="0" smtClean="0"/>
              <a:t>While we dream and long for a home fit for a king.</a:t>
            </a:r>
          </a:p>
          <a:p>
            <a:r>
              <a:rPr lang="en-US" sz="1800" dirty="0" smtClean="0"/>
              <a:t>We remain here in the world of reality far from a royal dwelling </a:t>
            </a:r>
          </a:p>
          <a:p>
            <a:endParaRPr lang="en-US" sz="1800" dirty="0" smtClean="0"/>
          </a:p>
          <a:p>
            <a:r>
              <a:rPr lang="en-US" sz="1800" dirty="0" smtClean="0"/>
              <a:t>Most </a:t>
            </a:r>
            <a:r>
              <a:rPr lang="en-US" sz="1800" dirty="0"/>
              <a:t>people do fixer uppers so they can flip their home for something better.</a:t>
            </a:r>
          </a:p>
          <a:p>
            <a:pPr marL="171450" indent="-171450">
              <a:buFont typeface="Arial" panose="020B0604020202020204" pitchFamily="34" charset="0"/>
              <a:buChar char="•"/>
            </a:pPr>
            <a:r>
              <a:rPr lang="en-US" sz="1800" dirty="0"/>
              <a:t>This is what we are doing </a:t>
            </a:r>
            <a:r>
              <a:rPr lang="en-US" sz="1800" dirty="0" smtClean="0"/>
              <a:t>also in a spiritual way</a:t>
            </a:r>
            <a:endParaRPr lang="en-US" sz="1800" dirty="0"/>
          </a:p>
          <a:p>
            <a:pPr marL="171450" indent="-171450">
              <a:buFont typeface="Arial" panose="020B0604020202020204" pitchFamily="34" charset="0"/>
              <a:buChar char="•"/>
            </a:pPr>
            <a:r>
              <a:rPr lang="en-US" sz="1800" dirty="0"/>
              <a:t>We temporarily live in this earthly home while we look for something better. </a:t>
            </a:r>
          </a:p>
          <a:p>
            <a:endParaRPr lang="en-US" sz="1800" dirty="0"/>
          </a:p>
          <a:p>
            <a:r>
              <a:rPr lang="en-US" sz="1800" dirty="0" smtClean="0"/>
              <a:t>While God is making us into </a:t>
            </a:r>
            <a:r>
              <a:rPr lang="en-US" sz="1800" dirty="0"/>
              <a:t>a great dwelling place for </a:t>
            </a:r>
            <a:r>
              <a:rPr lang="en-US" sz="1800" dirty="0" smtClean="0"/>
              <a:t>God</a:t>
            </a:r>
            <a:r>
              <a:rPr lang="en-US" sz="1800" dirty="0"/>
              <a:t>!</a:t>
            </a:r>
            <a:endParaRPr lang="en-US" sz="1800" dirty="0" smtClean="0"/>
          </a:p>
          <a:p>
            <a:r>
              <a:rPr lang="en-US" sz="1800" dirty="0" smtClean="0"/>
              <a:t>His building materials are :</a:t>
            </a:r>
            <a:endParaRPr lang="en-US" sz="1800" dirty="0"/>
          </a:p>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6D5C2F82-9510-3244-91C7-B2E06556B93E}" type="slidenum">
              <a:rPr lang="en-US" smtClean="0"/>
              <a:t>1</a:t>
            </a:fld>
            <a:endParaRPr lang="en-US"/>
          </a:p>
        </p:txBody>
      </p:sp>
    </p:spTree>
    <p:extLst>
      <p:ext uri="{BB962C8B-B14F-4D97-AF65-F5344CB8AC3E}">
        <p14:creationId xmlns:p14="http://schemas.microsoft.com/office/powerpoint/2010/main" val="13469483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5C2F82-9510-3244-91C7-B2E06556B93E}" type="slidenum">
              <a:rPr lang="en-US" smtClean="0"/>
              <a:t>2</a:t>
            </a:fld>
            <a:endParaRPr lang="en-US"/>
          </a:p>
        </p:txBody>
      </p:sp>
    </p:spTree>
    <p:extLst>
      <p:ext uri="{BB962C8B-B14F-4D97-AF65-F5344CB8AC3E}">
        <p14:creationId xmlns:p14="http://schemas.microsoft.com/office/powerpoint/2010/main" val="2100398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4613" y="0"/>
            <a:ext cx="2971800" cy="2229818"/>
          </a:xfrm>
        </p:spPr>
      </p:sp>
      <p:sp>
        <p:nvSpPr>
          <p:cNvPr id="3" name="Notes Placeholder 2"/>
          <p:cNvSpPr>
            <a:spLocks noGrp="1"/>
          </p:cNvSpPr>
          <p:nvPr>
            <p:ph type="body" idx="1"/>
          </p:nvPr>
        </p:nvSpPr>
        <p:spPr>
          <a:xfrm>
            <a:off x="107065" y="205450"/>
            <a:ext cx="6471965" cy="8775817"/>
          </a:xfrm>
        </p:spPr>
        <p:txBody>
          <a:bodyPr/>
          <a:lstStyle/>
          <a:p>
            <a:r>
              <a:rPr lang="en-US" sz="1800" dirty="0"/>
              <a:t>A proper interpretation</a:t>
            </a:r>
          </a:p>
          <a:p>
            <a:pPr marL="171450" indent="-171450">
              <a:buFontTx/>
              <a:buChar char="-"/>
            </a:pPr>
            <a:r>
              <a:rPr lang="en-US" sz="1800" dirty="0"/>
              <a:t>God’s dwelling (Rev 12.7-9)</a:t>
            </a:r>
          </a:p>
          <a:p>
            <a:pPr marL="171450" indent="-171450">
              <a:buFontTx/>
              <a:buChar char="-"/>
            </a:pPr>
            <a:r>
              <a:rPr lang="en-US" sz="1800" dirty="0"/>
              <a:t>For the righteous (Rev 22.15)</a:t>
            </a:r>
          </a:p>
          <a:p>
            <a:pPr marL="171450" indent="-171450">
              <a:buFontTx/>
              <a:buChar char="-"/>
            </a:pPr>
            <a:r>
              <a:rPr lang="en-US" sz="1800" dirty="0"/>
              <a:t>For praise and worship (Rev 15.3, 4)</a:t>
            </a:r>
          </a:p>
          <a:p>
            <a:pPr marL="171450" indent="-171450">
              <a:buFontTx/>
              <a:buChar char="-"/>
            </a:pPr>
            <a:r>
              <a:rPr lang="en-US" sz="1800" dirty="0"/>
              <a:t>Beauty (Rev 21.2)</a:t>
            </a:r>
          </a:p>
          <a:p>
            <a:pPr marL="171450" indent="-171450">
              <a:buFontTx/>
              <a:buChar char="-"/>
            </a:pPr>
            <a:r>
              <a:rPr lang="en-US" sz="1800" dirty="0"/>
              <a:t>Eternal home (Rev 22.5)</a:t>
            </a:r>
          </a:p>
          <a:p>
            <a:pPr marL="171450" indent="-171450">
              <a:buFontTx/>
              <a:buChar char="-"/>
            </a:pPr>
            <a:r>
              <a:rPr lang="en-US" sz="1800" dirty="0"/>
              <a:t>Joy and satisfaction (Rev 21.4)</a:t>
            </a:r>
          </a:p>
          <a:p>
            <a:pPr marL="171450" indent="-171450">
              <a:buFontTx/>
              <a:buChar char="-"/>
            </a:pPr>
            <a:r>
              <a:rPr lang="en-US" sz="1800" dirty="0"/>
              <a:t>Without sickness, pain, sorrow, crying, mourning, </a:t>
            </a:r>
            <a:endParaRPr lang="en-US" sz="1800" dirty="0" smtClean="0"/>
          </a:p>
          <a:p>
            <a:r>
              <a:rPr lang="en-US" sz="1800" dirty="0" smtClean="0"/>
              <a:t>violence</a:t>
            </a:r>
            <a:r>
              <a:rPr lang="en-US" sz="1800" dirty="0"/>
              <a:t>, war, death, hunger, thirst (Rev 21.4; 7.16-17)</a:t>
            </a:r>
          </a:p>
          <a:p>
            <a:pPr marL="171450" indent="-171450">
              <a:buFontTx/>
              <a:buChar char="-"/>
            </a:pPr>
            <a:r>
              <a:rPr lang="en-US" sz="1800" dirty="0"/>
              <a:t>Rest (Rev 14.13)</a:t>
            </a:r>
          </a:p>
          <a:p>
            <a:pPr marL="171450" indent="-171450">
              <a:buFontTx/>
              <a:buChar char="-"/>
            </a:pPr>
            <a:endParaRPr lang="en-US" sz="16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TimesNewRomanPSMT"/>
              </a:rPr>
              <a:t>How </a:t>
            </a:r>
            <a:r>
              <a:rPr lang="en-US" sz="1400" dirty="0">
                <a:solidFill>
                  <a:prstClr val="black"/>
                </a:solidFill>
                <a:latin typeface="TimesNewRomanPSMT"/>
              </a:rPr>
              <a:t>many a young person to whom God has granted the </a:t>
            </a:r>
            <a:endParaRPr lang="en-US" sz="1400" dirty="0" smtClean="0">
              <a:solidFill>
                <a:prstClr val="black"/>
              </a:solidFill>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TimesNewRomanPSMT"/>
              </a:rPr>
              <a:t>advantages </a:t>
            </a:r>
            <a:r>
              <a:rPr lang="en-US" sz="1400" dirty="0">
                <a:solidFill>
                  <a:prstClr val="black"/>
                </a:solidFill>
                <a:latin typeface="TimesNewRomanPSMT"/>
              </a:rPr>
              <a:t>of a Christian home, has turned his back </a:t>
            </a:r>
            <a:r>
              <a:rPr lang="en-US" sz="1400" u="sng" dirty="0" smtClean="0">
                <a:solidFill>
                  <a:prstClr val="black"/>
                </a:solidFill>
                <a:latin typeface="TimesNewRomanPSMT"/>
              </a:rPr>
              <a:t>for immediate gratification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TimesNewRomanPSMT"/>
              </a:rPr>
              <a:t>How </a:t>
            </a:r>
            <a:r>
              <a:rPr lang="en-US" sz="1400" dirty="0">
                <a:solidFill>
                  <a:prstClr val="black"/>
                </a:solidFill>
                <a:latin typeface="TimesNewRomanPSMT"/>
              </a:rPr>
              <a:t>many a man will sacrifice his wife, his family, his all, for the </a:t>
            </a:r>
            <a:r>
              <a:rPr lang="en-US" sz="1400" dirty="0" smtClean="0">
                <a:solidFill>
                  <a:prstClr val="black"/>
                </a:solidFill>
                <a:latin typeface="TimesNewRomanPSMT"/>
              </a:rPr>
              <a:t>moment!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TimesNewRomanPSMT"/>
              </a:rPr>
              <a:t>How </a:t>
            </a:r>
            <a:r>
              <a:rPr lang="en-US" sz="1400" dirty="0">
                <a:solidFill>
                  <a:prstClr val="black"/>
                </a:solidFill>
                <a:latin typeface="TimesNewRomanPSMT"/>
              </a:rPr>
              <a:t>many a girl has deliberately turned from the love of parents and home </a:t>
            </a:r>
            <a:endParaRPr lang="en-US" sz="1400" dirty="0" smtClean="0">
              <a:solidFill>
                <a:prstClr val="black"/>
              </a:solidFill>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prstClr val="black"/>
                </a:solidFill>
                <a:latin typeface="TimesNewRomanPSMT"/>
              </a:rPr>
              <a:t>to </a:t>
            </a:r>
            <a:r>
              <a:rPr lang="en-US" sz="1400" dirty="0">
                <a:solidFill>
                  <a:prstClr val="black"/>
                </a:solidFill>
                <a:latin typeface="TimesNewRomanPSMT"/>
              </a:rPr>
              <a:t>learn too late that </a:t>
            </a:r>
            <a:r>
              <a:rPr lang="en-US" sz="1400" dirty="0" smtClean="0">
                <a:solidFill>
                  <a:prstClr val="black"/>
                </a:solidFill>
                <a:latin typeface="TimesNewRomanPSMT"/>
              </a:rPr>
              <a:t>heaven </a:t>
            </a:r>
            <a:r>
              <a:rPr lang="en-US" sz="1400" dirty="0">
                <a:solidFill>
                  <a:prstClr val="black"/>
                </a:solidFill>
                <a:latin typeface="TimesNewRomanPSMT"/>
              </a:rPr>
              <a:t>has been </a:t>
            </a:r>
            <a:r>
              <a:rPr lang="en-US" sz="1400" dirty="0" smtClean="0">
                <a:solidFill>
                  <a:prstClr val="black"/>
                </a:solidFill>
                <a:latin typeface="TimesNewRomanPSMT"/>
              </a:rPr>
              <a:t>forfeited for a moment of pleasure!</a:t>
            </a:r>
            <a:r>
              <a:rPr lang="en-US" sz="1400" dirty="0">
                <a:solidFill>
                  <a:prstClr val="black"/>
                </a:solidFill>
                <a:latin typeface="TimesNewRomanPSMT"/>
              </a:rPr>
              <a:t> </a:t>
            </a:r>
            <a:endParaRPr lang="en-US" sz="2400" dirty="0">
              <a:solidFill>
                <a:prstClr val="black"/>
              </a:solidFill>
              <a:latin typeface="TimesNewRomanPSM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effectLst>
                  <a:outerShdw blurRad="38100" dist="38100" dir="2700000" algn="tl">
                    <a:srgbClr val="000000">
                      <a:alpha val="43137"/>
                    </a:srgbClr>
                  </a:outerShdw>
                </a:effectLst>
                <a:latin typeface="TimesNewRomanPSMT"/>
              </a:rPr>
              <a:t>Heaven is what we long far!</a:t>
            </a:r>
            <a:endParaRPr lang="en-US" sz="2400" dirty="0">
              <a:effectLst>
                <a:outerShdw blurRad="38100" dist="38100" dir="2700000" algn="tl">
                  <a:srgbClr val="000000">
                    <a:alpha val="43137"/>
                  </a:srgbClr>
                </a:outerShdw>
              </a:effectLst>
            </a:endParaRPr>
          </a:p>
          <a:p>
            <a:pPr marL="0" indent="0">
              <a:buFontTx/>
              <a:buNone/>
            </a:pPr>
            <a:r>
              <a:rPr lang="en-US" sz="2400" dirty="0" smtClean="0">
                <a:effectLst>
                  <a:outerShdw blurRad="38100" dist="38100" dir="2700000" algn="tl">
                    <a:srgbClr val="000000">
                      <a:alpha val="43137"/>
                    </a:srgbClr>
                  </a:outerShdw>
                </a:effectLst>
              </a:rPr>
              <a:t>Heaven is Where </a:t>
            </a:r>
            <a:r>
              <a:rPr lang="en-US" sz="2400" dirty="0">
                <a:effectLst>
                  <a:outerShdw blurRad="38100" dist="38100" dir="2700000" algn="tl">
                    <a:srgbClr val="000000">
                      <a:alpha val="43137"/>
                    </a:srgbClr>
                  </a:outerShdw>
                </a:effectLst>
              </a:rPr>
              <a:t>Every Need is Met</a:t>
            </a:r>
          </a:p>
          <a:p>
            <a:pPr marL="171450" indent="-171450">
              <a:buFont typeface="Arial" panose="020B0604020202020204" pitchFamily="34" charset="0"/>
              <a:buChar char="•"/>
            </a:pPr>
            <a:r>
              <a:rPr lang="en-US" sz="1800" dirty="0"/>
              <a:t>To the poor – it is rich</a:t>
            </a:r>
          </a:p>
          <a:p>
            <a:pPr marL="171450" indent="-171450">
              <a:buFont typeface="Arial" panose="020B0604020202020204" pitchFamily="34" charset="0"/>
              <a:buChar char="•"/>
            </a:pPr>
            <a:r>
              <a:rPr lang="en-US" sz="1800" dirty="0"/>
              <a:t>Depressed – happy</a:t>
            </a:r>
          </a:p>
          <a:p>
            <a:pPr marL="171450" indent="-171450">
              <a:buFont typeface="Arial" panose="020B0604020202020204" pitchFamily="34" charset="0"/>
              <a:buChar char="•"/>
            </a:pPr>
            <a:r>
              <a:rPr lang="en-US" sz="1800" dirty="0"/>
              <a:t>Hungry – feast</a:t>
            </a:r>
          </a:p>
          <a:p>
            <a:pPr marL="171450" indent="-171450">
              <a:buFont typeface="Arial" panose="020B0604020202020204" pitchFamily="34" charset="0"/>
              <a:buChar char="•"/>
            </a:pPr>
            <a:r>
              <a:rPr lang="en-US" sz="1800" dirty="0"/>
              <a:t>Beaten – comfort</a:t>
            </a:r>
          </a:p>
          <a:p>
            <a:pPr marL="171450" indent="-171450">
              <a:buFont typeface="Arial" panose="020B0604020202020204" pitchFamily="34" charset="0"/>
              <a:buChar char="•"/>
            </a:pPr>
            <a:r>
              <a:rPr lang="en-US" sz="1800" dirty="0"/>
              <a:t>Dying – eternal life</a:t>
            </a:r>
          </a:p>
          <a:p>
            <a:pPr marL="171450" indent="-171450">
              <a:buFont typeface="Arial" panose="020B0604020202020204" pitchFamily="34" charset="0"/>
              <a:buChar char="•"/>
            </a:pPr>
            <a:r>
              <a:rPr lang="en-US" sz="1800" dirty="0"/>
              <a:t>Lonely – community</a:t>
            </a:r>
          </a:p>
          <a:p>
            <a:pPr marL="171450" indent="-171450">
              <a:buFont typeface="Arial" panose="020B0604020202020204" pitchFamily="34" charset="0"/>
              <a:buChar char="•"/>
            </a:pPr>
            <a:r>
              <a:rPr lang="en-US" sz="1800" dirty="0"/>
              <a:t>Tired – rest</a:t>
            </a:r>
          </a:p>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6D5C2F82-9510-3244-91C7-B2E06556B93E}" type="slidenum">
              <a:rPr lang="en-US" smtClean="0"/>
              <a:t>3</a:t>
            </a:fld>
            <a:endParaRPr lang="en-US"/>
          </a:p>
        </p:txBody>
      </p:sp>
    </p:spTree>
    <p:extLst>
      <p:ext uri="{BB962C8B-B14F-4D97-AF65-F5344CB8AC3E}">
        <p14:creationId xmlns:p14="http://schemas.microsoft.com/office/powerpoint/2010/main" val="947386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51400" y="128588"/>
            <a:ext cx="2006600" cy="1504950"/>
          </a:xfrm>
        </p:spPr>
      </p:sp>
      <p:sp>
        <p:nvSpPr>
          <p:cNvPr id="3" name="Notes Placeholder 2"/>
          <p:cNvSpPr>
            <a:spLocks noGrp="1"/>
          </p:cNvSpPr>
          <p:nvPr>
            <p:ph type="body" idx="1"/>
          </p:nvPr>
        </p:nvSpPr>
        <p:spPr>
          <a:xfrm>
            <a:off x="96865" y="302217"/>
            <a:ext cx="6582904" cy="8508569"/>
          </a:xfrm>
        </p:spPr>
        <p:txBody>
          <a:bodyPr/>
          <a:lstStyle/>
          <a:p>
            <a:r>
              <a:rPr lang="en-US" sz="1800" b="1" u="sng" dirty="0">
                <a:effectLst>
                  <a:outerShdw blurRad="38100" dist="38100" dir="2700000" algn="tl">
                    <a:srgbClr val="000000">
                      <a:alpha val="43137"/>
                    </a:srgbClr>
                  </a:outerShdw>
                </a:effectLst>
              </a:rPr>
              <a:t>God</a:t>
            </a:r>
            <a:r>
              <a:rPr lang="en-US" sz="1800" b="1" dirty="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wants us in heaven </a:t>
            </a:r>
            <a:endParaRPr lang="en-US" sz="1600" b="1" dirty="0" smtClean="0">
              <a:effectLst>
                <a:outerShdw blurRad="38100" dist="38100" dir="2700000" algn="tl">
                  <a:srgbClr val="000000">
                    <a:alpha val="43137"/>
                  </a:srgbClr>
                </a:outerShdw>
              </a:effectLst>
            </a:endParaRPr>
          </a:p>
          <a:p>
            <a:r>
              <a:rPr lang="en-US" dirty="0" smtClean="0"/>
              <a:t>2Co </a:t>
            </a:r>
            <a:r>
              <a:rPr lang="en-US" dirty="0"/>
              <a:t>5:1 For we know that if our earthly house, this tent, is destroyed, </a:t>
            </a:r>
            <a:endParaRPr lang="en-US" dirty="0" smtClean="0"/>
          </a:p>
          <a:p>
            <a:r>
              <a:rPr lang="en-US" dirty="0" smtClean="0"/>
              <a:t>we </a:t>
            </a:r>
            <a:r>
              <a:rPr lang="en-US" dirty="0"/>
              <a:t>have a building from God, a house not made with hands, </a:t>
            </a:r>
            <a:endParaRPr lang="en-US" dirty="0" smtClean="0"/>
          </a:p>
          <a:p>
            <a:r>
              <a:rPr lang="en-US" dirty="0" smtClean="0"/>
              <a:t>eternal </a:t>
            </a:r>
            <a:r>
              <a:rPr lang="en-US" dirty="0"/>
              <a:t>in the heavens.</a:t>
            </a:r>
          </a:p>
          <a:p>
            <a:r>
              <a:rPr lang="en-US" dirty="0"/>
              <a:t> 2 </a:t>
            </a:r>
            <a:r>
              <a:rPr lang="en-US" dirty="0">
                <a:effectLst>
                  <a:outerShdw blurRad="38100" dist="38100" dir="2700000" algn="tl">
                    <a:srgbClr val="000000">
                      <a:alpha val="43137"/>
                    </a:srgbClr>
                  </a:outerShdw>
                </a:effectLst>
              </a:rPr>
              <a:t>For in this we groan, earnestly desiring to be clothed </a:t>
            </a:r>
            <a:endParaRPr lang="en-US" dirty="0" smtClean="0">
              <a:effectLst>
                <a:outerShdw blurRad="38100" dist="38100" dir="2700000" algn="tl">
                  <a:srgbClr val="000000">
                    <a:alpha val="43137"/>
                  </a:srgbClr>
                </a:outerShdw>
              </a:effectLst>
            </a:endParaRPr>
          </a:p>
          <a:p>
            <a:r>
              <a:rPr lang="en-US" dirty="0" smtClean="0">
                <a:effectLst>
                  <a:outerShdw blurRad="38100" dist="38100" dir="2700000" algn="tl">
                    <a:srgbClr val="000000">
                      <a:alpha val="43137"/>
                    </a:srgbClr>
                  </a:outerShdw>
                </a:effectLst>
              </a:rPr>
              <a:t>with </a:t>
            </a:r>
            <a:r>
              <a:rPr lang="en-US" dirty="0">
                <a:effectLst>
                  <a:outerShdw blurRad="38100" dist="38100" dir="2700000" algn="tl">
                    <a:srgbClr val="000000">
                      <a:alpha val="43137"/>
                    </a:srgbClr>
                  </a:outerShdw>
                </a:effectLst>
              </a:rPr>
              <a:t>our habitation which is from heaven,</a:t>
            </a:r>
          </a:p>
          <a:p>
            <a:r>
              <a:rPr lang="en-US" dirty="0"/>
              <a:t> 3 if indeed, having been clothed, we shall not be found naked.</a:t>
            </a:r>
          </a:p>
          <a:p>
            <a:r>
              <a:rPr lang="en-US" dirty="0"/>
              <a:t> 4 </a:t>
            </a:r>
            <a:r>
              <a:rPr lang="en-US" b="1" dirty="0">
                <a:effectLst>
                  <a:outerShdw blurRad="38100" dist="38100" dir="2700000" algn="tl">
                    <a:srgbClr val="000000">
                      <a:alpha val="43137"/>
                    </a:srgbClr>
                  </a:outerShdw>
                </a:effectLst>
              </a:rPr>
              <a:t>For we who are in this tent groan, being burdened</a:t>
            </a:r>
            <a:r>
              <a:rPr lang="en-US" dirty="0"/>
              <a:t>, not because we want to be unclothed, but </a:t>
            </a:r>
            <a:r>
              <a:rPr lang="en-US" b="1" dirty="0">
                <a:effectLst>
                  <a:outerShdw blurRad="38100" dist="38100" dir="2700000" algn="tl">
                    <a:srgbClr val="000000">
                      <a:alpha val="43137"/>
                    </a:srgbClr>
                  </a:outerShdw>
                </a:effectLst>
              </a:rPr>
              <a:t>further clothed</a:t>
            </a:r>
            <a:r>
              <a:rPr lang="en-US" dirty="0"/>
              <a:t>, that mortality may be swallowed up by life.</a:t>
            </a:r>
          </a:p>
          <a:p>
            <a:r>
              <a:rPr lang="en-US" dirty="0"/>
              <a:t> 5 Now He who has </a:t>
            </a:r>
            <a:r>
              <a:rPr lang="en-US" b="1" dirty="0">
                <a:effectLst>
                  <a:outerShdw blurRad="38100" dist="38100" dir="2700000" algn="tl">
                    <a:srgbClr val="000000">
                      <a:alpha val="43137"/>
                    </a:srgbClr>
                  </a:outerShdw>
                </a:effectLst>
              </a:rPr>
              <a:t>prepared us for this very thing </a:t>
            </a:r>
            <a:r>
              <a:rPr lang="en-US" sz="1600" b="1" dirty="0">
                <a:effectLst>
                  <a:outerShdw blurRad="38100" dist="38100" dir="2700000" algn="tl">
                    <a:srgbClr val="000000">
                      <a:alpha val="43137"/>
                    </a:srgbClr>
                  </a:outerShdw>
                </a:effectLst>
              </a:rPr>
              <a:t>is God, </a:t>
            </a:r>
            <a:r>
              <a:rPr lang="en-US" dirty="0"/>
              <a:t>who also has given us the Spirit as a guarantee.</a:t>
            </a:r>
          </a:p>
          <a:p>
            <a:r>
              <a:rPr lang="en-US" sz="1600" b="1" u="sng" dirty="0" smtClean="0">
                <a:effectLst>
                  <a:outerShdw blurRad="38100" dist="38100" dir="2700000" algn="tl">
                    <a:srgbClr val="000000">
                      <a:alpha val="43137"/>
                    </a:srgbClr>
                  </a:outerShdw>
                </a:effectLst>
              </a:rPr>
              <a:t>Jesus</a:t>
            </a:r>
            <a:r>
              <a:rPr lang="en-US" sz="1600" b="1" dirty="0" smtClean="0">
                <a:effectLst>
                  <a:outerShdw blurRad="38100" dist="38100" dir="2700000" algn="tl">
                    <a:srgbClr val="000000">
                      <a:alpha val="43137"/>
                    </a:srgbClr>
                  </a:outerShdw>
                </a:effectLst>
              </a:rPr>
              <a:t> </a:t>
            </a:r>
            <a:r>
              <a:rPr lang="en-US" sz="1600" b="1" dirty="0">
                <a:effectLst>
                  <a:outerShdw blurRad="38100" dist="38100" dir="2700000" algn="tl">
                    <a:srgbClr val="000000">
                      <a:alpha val="43137"/>
                    </a:srgbClr>
                  </a:outerShdw>
                </a:effectLst>
              </a:rPr>
              <a:t>wants us in heaven </a:t>
            </a:r>
            <a:r>
              <a:rPr lang="en-US" dirty="0"/>
              <a:t>Joh 17:24 "Father, I desire that they also whom You gave Me may be with Me where I am, that they may behold My glory which You have given Me; for You loved Me before the foundation of the world</a:t>
            </a:r>
            <a:r>
              <a:rPr lang="en-US" dirty="0" smtClean="0"/>
              <a:t>. </a:t>
            </a:r>
            <a:r>
              <a:rPr lang="en-US" dirty="0"/>
              <a:t>(NKJV)</a:t>
            </a:r>
          </a:p>
          <a:p>
            <a:r>
              <a:rPr lang="en-US" sz="1600" b="1" dirty="0" smtClean="0">
                <a:effectLst>
                  <a:outerShdw blurRad="38100" dist="38100" dir="2700000" algn="tl">
                    <a:srgbClr val="000000">
                      <a:alpha val="43137"/>
                    </a:srgbClr>
                  </a:outerShdw>
                </a:effectLst>
              </a:rPr>
              <a:t>The </a:t>
            </a:r>
            <a:r>
              <a:rPr lang="en-US" sz="1600" b="1" u="sng" dirty="0">
                <a:effectLst>
                  <a:outerShdw blurRad="38100" dist="38100" dir="2700000" algn="tl">
                    <a:srgbClr val="000000">
                      <a:alpha val="43137"/>
                    </a:srgbClr>
                  </a:outerShdw>
                </a:effectLst>
              </a:rPr>
              <a:t>angels</a:t>
            </a:r>
            <a:r>
              <a:rPr lang="en-US" sz="1600" b="1" dirty="0">
                <a:effectLst>
                  <a:outerShdw blurRad="38100" dist="38100" dir="2700000" algn="tl">
                    <a:srgbClr val="000000">
                      <a:alpha val="43137"/>
                    </a:srgbClr>
                  </a:outerShdw>
                </a:effectLst>
              </a:rPr>
              <a:t> want us in heaven </a:t>
            </a:r>
            <a:endParaRPr lang="en-US" sz="1600" b="1" dirty="0" smtClean="0">
              <a:effectLst>
                <a:outerShdw blurRad="38100" dist="38100" dir="2700000" algn="tl">
                  <a:srgbClr val="000000">
                    <a:alpha val="43137"/>
                  </a:srgbClr>
                </a:outerShdw>
              </a:effectLst>
            </a:endParaRPr>
          </a:p>
          <a:p>
            <a:pPr lvl="1"/>
            <a:r>
              <a:rPr lang="en-US" dirty="0" smtClean="0"/>
              <a:t>Lu </a:t>
            </a:r>
            <a:r>
              <a:rPr lang="en-US" dirty="0"/>
              <a:t>15:10 "Likewise, I say to you, there is joy in the presence of the angels of God over one sinner who repents</a:t>
            </a:r>
            <a:r>
              <a:rPr lang="en-US" dirty="0" smtClean="0"/>
              <a:t>."</a:t>
            </a:r>
            <a:endParaRPr lang="en-US" dirty="0"/>
          </a:p>
          <a:p>
            <a:pPr lvl="1"/>
            <a:r>
              <a:rPr lang="en-US" dirty="0" err="1"/>
              <a:t>Heb</a:t>
            </a:r>
            <a:r>
              <a:rPr lang="en-US" dirty="0"/>
              <a:t> 12:22 But you have come to Mount Zion and to the city of the living God, the heavenly Jerusalem, to an innumerable company of angels,</a:t>
            </a:r>
          </a:p>
          <a:p>
            <a:r>
              <a:rPr lang="en-US" sz="1400" b="1" u="sng" dirty="0" smtClean="0">
                <a:effectLst>
                  <a:outerShdw blurRad="38100" dist="38100" dir="2700000" algn="tl">
                    <a:srgbClr val="000000">
                      <a:alpha val="43137"/>
                    </a:srgbClr>
                  </a:outerShdw>
                </a:effectLst>
              </a:rPr>
              <a:t>Our </a:t>
            </a:r>
            <a:r>
              <a:rPr lang="en-US" sz="1400" b="1" u="sng" dirty="0">
                <a:effectLst>
                  <a:outerShdw blurRad="38100" dist="38100" dir="2700000" algn="tl">
                    <a:srgbClr val="000000">
                      <a:alpha val="43137"/>
                    </a:srgbClr>
                  </a:outerShdw>
                </a:effectLst>
              </a:rPr>
              <a:t>loved ones </a:t>
            </a:r>
            <a:r>
              <a:rPr lang="en-US" sz="1400" b="1" dirty="0">
                <a:effectLst>
                  <a:outerShdw blurRad="38100" dist="38100" dir="2700000" algn="tl">
                    <a:srgbClr val="000000">
                      <a:alpha val="43137"/>
                    </a:srgbClr>
                  </a:outerShdw>
                </a:effectLst>
              </a:rPr>
              <a:t>want us there </a:t>
            </a:r>
            <a:endParaRPr lang="en-US" sz="1400" b="1" dirty="0" smtClean="0">
              <a:effectLst>
                <a:outerShdw blurRad="38100" dist="38100" dir="2700000" algn="tl">
                  <a:srgbClr val="000000">
                    <a:alpha val="43137"/>
                  </a:srgbClr>
                </a:outerShdw>
              </a:effectLst>
            </a:endParaRPr>
          </a:p>
          <a:p>
            <a:pPr lvl="1"/>
            <a:r>
              <a:rPr lang="en-US" dirty="0" smtClean="0"/>
              <a:t>1Th </a:t>
            </a:r>
            <a:r>
              <a:rPr lang="en-US" dirty="0"/>
              <a:t>4:17 Then we who are alive and remain shall be caught up together with them in the clouds to meet the Lord in the air. And thus we shall always be with the Lord.</a:t>
            </a:r>
          </a:p>
          <a:p>
            <a:pPr lvl="1"/>
            <a:r>
              <a:rPr lang="en-US" dirty="0"/>
              <a:t> 18 Therefore comfort one another with these words</a:t>
            </a:r>
            <a:r>
              <a:rPr lang="en-US" dirty="0" smtClean="0"/>
              <a:t>. </a:t>
            </a:r>
            <a:r>
              <a:rPr lang="en-US" dirty="0"/>
              <a:t>(NKJV)</a:t>
            </a:r>
          </a:p>
          <a:p>
            <a:pPr lvl="1"/>
            <a:r>
              <a:rPr lang="en-US" dirty="0" smtClean="0"/>
              <a:t>Lu </a:t>
            </a:r>
            <a:r>
              <a:rPr lang="en-US" dirty="0"/>
              <a:t>16:28 'for I have five brothers, that he may testify to them, lest they also come to this place of torment</a:t>
            </a:r>
            <a:r>
              <a:rPr lang="en-US" dirty="0" smtClean="0"/>
              <a:t>.' </a:t>
            </a:r>
            <a:r>
              <a:rPr lang="en-US" dirty="0"/>
              <a:t>(NKJV)</a:t>
            </a:r>
          </a:p>
          <a:p>
            <a:r>
              <a:rPr lang="en-US" sz="1600" b="1" dirty="0" smtClean="0">
                <a:effectLst>
                  <a:outerShdw blurRad="38100" dist="38100" dir="2700000" algn="tl">
                    <a:srgbClr val="000000">
                      <a:alpha val="43137"/>
                    </a:srgbClr>
                  </a:outerShdw>
                </a:effectLst>
              </a:rPr>
              <a:t>There </a:t>
            </a:r>
            <a:r>
              <a:rPr lang="en-US" sz="1600" b="1" dirty="0">
                <a:effectLst>
                  <a:outerShdw blurRad="38100" dist="38100" dir="2700000" algn="tl">
                    <a:srgbClr val="000000">
                      <a:alpha val="43137"/>
                    </a:srgbClr>
                  </a:outerShdw>
                </a:effectLst>
              </a:rPr>
              <a:t>is a place prepared for each of us </a:t>
            </a:r>
            <a:endParaRPr lang="en-US" sz="1600" b="1" dirty="0" smtClean="0">
              <a:effectLst>
                <a:outerShdw blurRad="38100" dist="38100" dir="2700000" algn="tl">
                  <a:srgbClr val="000000">
                    <a:alpha val="43137"/>
                  </a:srgbClr>
                </a:outerShdw>
              </a:effectLst>
            </a:endParaRPr>
          </a:p>
          <a:p>
            <a:pPr lvl="1"/>
            <a:r>
              <a:rPr lang="en-US" dirty="0" smtClean="0"/>
              <a:t>Joh </a:t>
            </a:r>
            <a:r>
              <a:rPr lang="en-US" dirty="0"/>
              <a:t>14:1 "Let not your heart be troubled; you believe in God, believe also in Me.</a:t>
            </a:r>
          </a:p>
          <a:p>
            <a:pPr lvl="1"/>
            <a:r>
              <a:rPr lang="en-US" dirty="0"/>
              <a:t> 2 "In My Father's house are many mansions; if it were not so, I would have told you. I go to prepare a place for you.</a:t>
            </a:r>
          </a:p>
          <a:p>
            <a:pPr lvl="1"/>
            <a:r>
              <a:rPr lang="en-US" dirty="0"/>
              <a:t> 3 "And if I go and prepare a place for you, I will come again and receive you to Myself; that where I am, there you may be also.</a:t>
            </a:r>
          </a:p>
          <a:p>
            <a:pPr lvl="1"/>
            <a:r>
              <a:rPr lang="en-US" dirty="0"/>
              <a:t> 4 "And where I go you know, and the way you know."</a:t>
            </a:r>
          </a:p>
          <a:p>
            <a:pPr lvl="1"/>
            <a:r>
              <a:rPr lang="en-US" dirty="0"/>
              <a:t> 5 Thomas said to Him, "Lord, we do not know where You are going, and how can we know the way?"</a:t>
            </a:r>
          </a:p>
          <a:p>
            <a:pPr lvl="1"/>
            <a:r>
              <a:rPr lang="en-US" dirty="0"/>
              <a:t> 6 Jesus said to him, "I am the way, the truth, and the life. No one comes to the Father except through Me</a:t>
            </a:r>
            <a:r>
              <a:rPr lang="en-US" dirty="0" smtClean="0"/>
              <a:t>. </a:t>
            </a:r>
            <a:r>
              <a:rPr lang="en-US" dirty="0"/>
              <a:t>(NKJV)</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D5C2F82-9510-3244-91C7-B2E06556B93E}" type="slidenum">
              <a:rPr lang="en-US" smtClean="0"/>
              <a:t>4</a:t>
            </a:fld>
            <a:endParaRPr lang="en-US"/>
          </a:p>
        </p:txBody>
      </p:sp>
    </p:spTree>
    <p:extLst>
      <p:ext uri="{BB962C8B-B14F-4D97-AF65-F5344CB8AC3E}">
        <p14:creationId xmlns:p14="http://schemas.microsoft.com/office/powerpoint/2010/main" val="27772780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5388" y="849313"/>
            <a:ext cx="3121025" cy="2339975"/>
          </a:xfrm>
        </p:spPr>
      </p:sp>
      <p:sp>
        <p:nvSpPr>
          <p:cNvPr id="3" name="Notes Placeholder 2"/>
          <p:cNvSpPr>
            <a:spLocks noGrp="1"/>
          </p:cNvSpPr>
          <p:nvPr>
            <p:ph type="body" idx="1"/>
          </p:nvPr>
        </p:nvSpPr>
        <p:spPr>
          <a:xfrm>
            <a:off x="0" y="3219551"/>
            <a:ext cx="6858000" cy="5312266"/>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Heaven is better for us than the dwelling we had before</a:t>
            </a:r>
          </a:p>
          <a:p>
            <a:pPr marL="171450" indent="-171450">
              <a:buFont typeface="Arial" panose="020B0604020202020204" pitchFamily="34" charset="0"/>
              <a:buChar char="•"/>
            </a:pPr>
            <a:r>
              <a:rPr lang="en-US" sz="1800" dirty="0"/>
              <a:t>No matter how God renovates us, heaven is a better dwelling for 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Every day in heaven is better than the one before</a:t>
            </a:r>
          </a:p>
          <a:p>
            <a:pPr marL="171450" indent="-171450">
              <a:buFont typeface="Arial" panose="020B0604020202020204" pitchFamily="34" charset="0"/>
              <a:buChar char="•"/>
            </a:pPr>
            <a:r>
              <a:rPr lang="en-US" sz="1800" dirty="0"/>
              <a:t>Heaven is a place </a:t>
            </a:r>
            <a:r>
              <a:rPr lang="en-US" sz="1800" b="1" dirty="0">
                <a:effectLst>
                  <a:outerShdw blurRad="38100" dist="38100" dir="2700000" algn="tl">
                    <a:srgbClr val="000000">
                      <a:alpha val="43137"/>
                    </a:srgbClr>
                  </a:outerShdw>
                </a:effectLst>
              </a:rPr>
              <a:t>where every moment triumphs over the previous</a:t>
            </a:r>
          </a:p>
          <a:p>
            <a:pPr marL="171450" indent="-171450">
              <a:buFont typeface="Arial" panose="020B0604020202020204" pitchFamily="34" charset="0"/>
              <a:buChar char="•"/>
            </a:pPr>
            <a:r>
              <a:rPr lang="en-US" sz="1800" dirty="0"/>
              <a:t>Heaven is </a:t>
            </a:r>
            <a:r>
              <a:rPr lang="en-US" sz="1800" b="1" dirty="0">
                <a:effectLst>
                  <a:outerShdw blurRad="38100" dist="38100" dir="2700000" algn="tl">
                    <a:srgbClr val="000000">
                      <a:alpha val="43137"/>
                    </a:srgbClr>
                  </a:outerShdw>
                </a:effectLst>
              </a:rPr>
              <a:t>unimaginable but motivating</a:t>
            </a:r>
          </a:p>
          <a:p>
            <a:pPr marL="171450" indent="-171450">
              <a:buFont typeface="Arial" panose="020B0604020202020204" pitchFamily="34" charset="0"/>
              <a:buChar char="•"/>
            </a:pPr>
            <a:r>
              <a:rPr lang="en-US" sz="1800" dirty="0"/>
              <a:t>Heaven is prepared </a:t>
            </a:r>
            <a:r>
              <a:rPr lang="en-US" sz="1800" b="1" dirty="0">
                <a:effectLst>
                  <a:outerShdw blurRad="38100" dist="38100" dir="2700000" algn="tl">
                    <a:srgbClr val="000000">
                      <a:alpha val="43137"/>
                    </a:srgbClr>
                  </a:outerShdw>
                </a:effectLst>
              </a:rPr>
              <a:t>for those who prepared themselves</a:t>
            </a:r>
            <a:r>
              <a:rPr lang="en-US" sz="1800" dirty="0"/>
              <a:t> for God </a:t>
            </a:r>
            <a:endParaRPr lang="en-US" sz="1800" dirty="0" smtClean="0"/>
          </a:p>
          <a:p>
            <a:pPr marL="628650" lvl="1" indent="-171450">
              <a:buFont typeface="Arial" panose="020B0604020202020204" pitchFamily="34" charset="0"/>
              <a:buChar char="•"/>
            </a:pPr>
            <a:r>
              <a:rPr lang="en-US" sz="1800" dirty="0" err="1" smtClean="0"/>
              <a:t>Heb</a:t>
            </a:r>
            <a:r>
              <a:rPr lang="en-US" sz="1800" dirty="0" smtClean="0"/>
              <a:t> </a:t>
            </a:r>
            <a:r>
              <a:rPr lang="en-US" sz="1800" dirty="0"/>
              <a:t>5:8 though He was a Son, yet He learned obedience by the things which He suffered</a:t>
            </a:r>
            <a:r>
              <a:rPr lang="en-US" sz="1800" dirty="0" smtClean="0"/>
              <a:t>. </a:t>
            </a:r>
            <a:r>
              <a:rPr lang="en-US" sz="1800" dirty="0"/>
              <a:t>(NKJV)</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t>Every day our confidence in heaven should grow better than the day before</a:t>
            </a:r>
          </a:p>
          <a:p>
            <a:pPr marL="171450" indent="-171450">
              <a:buFont typeface="Arial" panose="020B0604020202020204" pitchFamily="34" charset="0"/>
              <a:buChar char="•"/>
            </a:pPr>
            <a:r>
              <a:rPr lang="en-US" sz="1800" dirty="0"/>
              <a:t>Heaven is a place prepared for those who truly believe and have confidence </a:t>
            </a:r>
            <a:endParaRPr lang="en-US" sz="1800" dirty="0" smtClean="0"/>
          </a:p>
          <a:p>
            <a:pPr marL="628650" lvl="1" indent="-171450">
              <a:buFont typeface="Arial" panose="020B0604020202020204" pitchFamily="34" charset="0"/>
              <a:buChar char="•"/>
            </a:pPr>
            <a:r>
              <a:rPr lang="en-US" sz="1800" i="1" dirty="0" err="1" smtClean="0"/>
              <a:t>Heb</a:t>
            </a:r>
            <a:r>
              <a:rPr lang="en-US" sz="1800" i="1" dirty="0" smtClean="0"/>
              <a:t> </a:t>
            </a:r>
            <a:r>
              <a:rPr lang="en-US" sz="1800" i="1" dirty="0"/>
              <a:t>3:6 but Christ as a Son over His own house, </a:t>
            </a:r>
            <a:endParaRPr lang="en-US" sz="1800" i="1" dirty="0" smtClean="0"/>
          </a:p>
          <a:p>
            <a:pPr marL="628650" lvl="1" indent="-171450">
              <a:buFont typeface="Arial" panose="020B0604020202020204" pitchFamily="34" charset="0"/>
              <a:buChar char="•"/>
            </a:pPr>
            <a:r>
              <a:rPr lang="en-US" sz="1800" i="1" dirty="0" smtClean="0"/>
              <a:t>whose </a:t>
            </a:r>
            <a:r>
              <a:rPr lang="en-US" sz="1800" i="1" dirty="0"/>
              <a:t>house we are if we hold fast the confidence and </a:t>
            </a:r>
            <a:endParaRPr lang="en-US" sz="1800" i="1" dirty="0" smtClean="0"/>
          </a:p>
          <a:p>
            <a:pPr marL="628650" lvl="1" indent="-171450">
              <a:buFont typeface="Arial" panose="020B0604020202020204" pitchFamily="34" charset="0"/>
              <a:buChar char="•"/>
            </a:pPr>
            <a:r>
              <a:rPr lang="en-US" sz="1800" i="1" dirty="0" smtClean="0"/>
              <a:t>the </a:t>
            </a:r>
            <a:r>
              <a:rPr lang="en-US" sz="1800" i="1" dirty="0"/>
              <a:t>rejoicing of the hope </a:t>
            </a:r>
            <a:endParaRPr lang="en-US" sz="1800" i="1" dirty="0" smtClean="0"/>
          </a:p>
          <a:p>
            <a:pPr marL="628650" lvl="1" indent="-171450">
              <a:buFont typeface="Arial" panose="020B0604020202020204" pitchFamily="34" charset="0"/>
              <a:buChar char="•"/>
            </a:pPr>
            <a:r>
              <a:rPr lang="en-US" sz="1800" i="1" dirty="0" smtClean="0"/>
              <a:t>firm </a:t>
            </a:r>
            <a:r>
              <a:rPr lang="en-US" sz="1800" i="1" dirty="0"/>
              <a:t>to the end</a:t>
            </a:r>
            <a:r>
              <a:rPr lang="en-US" sz="1800" i="1" dirty="0" smtClean="0"/>
              <a:t>.  </a:t>
            </a:r>
            <a:r>
              <a:rPr lang="en-US" sz="1800" i="1" dirty="0"/>
              <a:t>(NKJV)</a:t>
            </a:r>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a:p>
            <a:pPr marL="171450" indent="-171450">
              <a:buFont typeface="Arial" panose="020B0604020202020204" pitchFamily="34" charset="0"/>
              <a:buChar char="•"/>
            </a:pPr>
            <a:endParaRPr lang="en-US" sz="1800" dirty="0"/>
          </a:p>
        </p:txBody>
      </p:sp>
      <p:sp>
        <p:nvSpPr>
          <p:cNvPr id="4" name="Slide Number Placeholder 3"/>
          <p:cNvSpPr>
            <a:spLocks noGrp="1"/>
          </p:cNvSpPr>
          <p:nvPr>
            <p:ph type="sldNum" sz="quarter" idx="5"/>
          </p:nvPr>
        </p:nvSpPr>
        <p:spPr/>
        <p:txBody>
          <a:bodyPr/>
          <a:lstStyle/>
          <a:p>
            <a:fld id="{6D5C2F82-9510-3244-91C7-B2E06556B93E}" type="slidenum">
              <a:rPr lang="en-US" smtClean="0"/>
              <a:t>5</a:t>
            </a:fld>
            <a:endParaRPr lang="en-US"/>
          </a:p>
        </p:txBody>
      </p:sp>
    </p:spTree>
    <p:extLst>
      <p:ext uri="{BB962C8B-B14F-4D97-AF65-F5344CB8AC3E}">
        <p14:creationId xmlns:p14="http://schemas.microsoft.com/office/powerpoint/2010/main" val="3148657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81438" y="0"/>
            <a:ext cx="2974975" cy="2232025"/>
          </a:xfrm>
        </p:spPr>
      </p:sp>
      <p:sp>
        <p:nvSpPr>
          <p:cNvPr id="3" name="Notes Placeholder 2"/>
          <p:cNvSpPr>
            <a:spLocks noGrp="1"/>
          </p:cNvSpPr>
          <p:nvPr>
            <p:ph type="body" idx="1"/>
          </p:nvPr>
        </p:nvSpPr>
        <p:spPr>
          <a:xfrm>
            <a:off x="0" y="2440014"/>
            <a:ext cx="6788258" cy="4805444"/>
          </a:xfrm>
        </p:spPr>
        <p:txBody>
          <a:bodyPr/>
          <a:lstStyle/>
          <a:p>
            <a:r>
              <a:rPr lang="en-US" sz="2400" dirty="0"/>
              <a:t>Eventually, something different </a:t>
            </a:r>
            <a:r>
              <a:rPr lang="en-US" sz="2400" dirty="0" smtClean="0"/>
              <a:t>happens if serve Him with our whole heart: </a:t>
            </a:r>
            <a:endParaRPr lang="en-US" sz="2400" dirty="0"/>
          </a:p>
          <a:p>
            <a:pPr marL="171450" indent="-171450">
              <a:buFont typeface="Arial" panose="020B0604020202020204" pitchFamily="34" charset="0"/>
              <a:buChar char="•"/>
            </a:pPr>
            <a:r>
              <a:rPr lang="en-US" sz="2400" dirty="0" smtClean="0"/>
              <a:t>This house </a:t>
            </a:r>
            <a:r>
              <a:rPr lang="en-US" sz="2400" dirty="0"/>
              <a:t>in us will be converted to </a:t>
            </a:r>
            <a:r>
              <a:rPr lang="en-US" sz="2400" dirty="0" smtClean="0"/>
              <a:t>spiritual</a:t>
            </a:r>
          </a:p>
          <a:p>
            <a:pPr marL="171450" indent="-171450">
              <a:buFont typeface="Arial" panose="020B0604020202020204" pitchFamily="34" charset="0"/>
              <a:buChar char="•"/>
            </a:pPr>
            <a:r>
              <a:rPr lang="en-US" sz="2400" dirty="0" smtClean="0"/>
              <a:t>We will meet the one who loves us so much.</a:t>
            </a:r>
          </a:p>
          <a:p>
            <a:pPr marL="171450" indent="-171450">
              <a:buFont typeface="Arial" panose="020B0604020202020204" pitchFamily="34" charset="0"/>
              <a:buChar char="•"/>
            </a:pPr>
            <a:r>
              <a:rPr lang="en-US" sz="2400" dirty="0" smtClean="0"/>
              <a:t>Our greatest joy and crown is fulfilled</a:t>
            </a:r>
            <a:endParaRPr lang="en-US" sz="2400" dirty="0"/>
          </a:p>
          <a:p>
            <a:pPr marL="171450" indent="-171450">
              <a:buFont typeface="Arial" panose="020B0604020202020204" pitchFamily="34" charset="0"/>
              <a:buChar char="•"/>
            </a:pPr>
            <a:r>
              <a:rPr lang="en-US" sz="2400" dirty="0" smtClean="0"/>
              <a:t>We can live </a:t>
            </a:r>
            <a:r>
              <a:rPr lang="en-US" sz="2400" dirty="0"/>
              <a:t>in God’s </a:t>
            </a:r>
            <a:r>
              <a:rPr lang="en-US" sz="2400" dirty="0" smtClean="0"/>
              <a:t>presence with Him</a:t>
            </a:r>
          </a:p>
          <a:p>
            <a:pPr marL="171450" indent="-171450">
              <a:buFont typeface="Arial" panose="020B0604020202020204" pitchFamily="34" charset="0"/>
              <a:buChar char="•"/>
            </a:pPr>
            <a:r>
              <a:rPr lang="en-US" sz="2400" dirty="0" smtClean="0"/>
              <a:t>We </a:t>
            </a:r>
            <a:r>
              <a:rPr lang="en-US" sz="2400" dirty="0"/>
              <a:t>get something of greater value than this life – </a:t>
            </a:r>
            <a:endParaRPr lang="en-US" sz="2400" dirty="0" smtClean="0"/>
          </a:p>
          <a:p>
            <a:pPr marL="171450" indent="-171450">
              <a:buFont typeface="Arial" panose="020B0604020202020204" pitchFamily="34" charset="0"/>
              <a:buChar char="•"/>
            </a:pPr>
            <a:r>
              <a:rPr lang="en-US" sz="2400" dirty="0" smtClean="0"/>
              <a:t>Finally all is as it was supposed to be.</a:t>
            </a:r>
            <a:endParaRPr lang="en-US" sz="2400" dirty="0"/>
          </a:p>
          <a:p>
            <a:pPr marL="171450" indent="-171450">
              <a:buFont typeface="Arial" panose="020B0604020202020204" pitchFamily="34" charset="0"/>
              <a:buChar char="•"/>
            </a:pPr>
            <a:r>
              <a:rPr lang="en-US" sz="2400" dirty="0"/>
              <a:t>We will live eternally WITH GOD!</a:t>
            </a:r>
          </a:p>
          <a:p>
            <a:endParaRPr lang="en-US" sz="2400" dirty="0"/>
          </a:p>
        </p:txBody>
      </p:sp>
      <p:sp>
        <p:nvSpPr>
          <p:cNvPr id="4" name="Slide Number Placeholder 3"/>
          <p:cNvSpPr>
            <a:spLocks noGrp="1"/>
          </p:cNvSpPr>
          <p:nvPr>
            <p:ph type="sldNum" sz="quarter" idx="5"/>
          </p:nvPr>
        </p:nvSpPr>
        <p:spPr/>
        <p:txBody>
          <a:bodyPr/>
          <a:lstStyle/>
          <a:p>
            <a:fld id="{6D5C2F82-9510-3244-91C7-B2E06556B93E}" type="slidenum">
              <a:rPr lang="en-US" smtClean="0"/>
              <a:t>6</a:t>
            </a:fld>
            <a:endParaRPr lang="en-US"/>
          </a:p>
        </p:txBody>
      </p:sp>
    </p:spTree>
    <p:extLst>
      <p:ext uri="{BB962C8B-B14F-4D97-AF65-F5344CB8AC3E}">
        <p14:creationId xmlns:p14="http://schemas.microsoft.com/office/powerpoint/2010/main" val="35857608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9273296-7CC3-FB41-BBD8-F25973E78152}"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3F492-855A-9147-9FD0-347D2427878A}" type="slidenum">
              <a:rPr lang="en-US" smtClean="0"/>
              <a:t>‹#›</a:t>
            </a:fld>
            <a:endParaRPr lang="en-US"/>
          </a:p>
        </p:txBody>
      </p:sp>
      <p:pic>
        <p:nvPicPr>
          <p:cNvPr id="7" name="Picture 6" descr="08-BetterValue-Title.jpg"/>
          <p:cNvPicPr>
            <a:picLocks noChangeAspect="1"/>
          </p:cNvPicPr>
          <p:nvPr userDrawn="1"/>
        </p:nvPicPr>
        <p:blipFill rotWithShape="1">
          <a:blip r:embed="rId2">
            <a:extLst>
              <a:ext uri="{28A0092B-C50C-407E-A947-70E740481C1C}">
                <a14:useLocalDpi xmlns:a14="http://schemas.microsoft.com/office/drawing/2010/main" val="0"/>
              </a:ext>
            </a:extLst>
          </a:blip>
          <a:srcRect b="13711"/>
          <a:stretch/>
        </p:blipFill>
        <p:spPr>
          <a:xfrm>
            <a:off x="0" y="0"/>
            <a:ext cx="9144000" cy="6927011"/>
          </a:xfrm>
          <a:prstGeom prst="rect">
            <a:avLst/>
          </a:prstGeom>
        </p:spPr>
      </p:pic>
    </p:spTree>
    <p:extLst>
      <p:ext uri="{BB962C8B-B14F-4D97-AF65-F5344CB8AC3E}">
        <p14:creationId xmlns:p14="http://schemas.microsoft.com/office/powerpoint/2010/main" val="2234572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273296-7CC3-FB41-BBD8-F25973E78152}"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1419137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9273296-7CC3-FB41-BBD8-F25973E78152}"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16239279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73296-7CC3-FB41-BBD8-F25973E78152}"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4187144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73296-7CC3-FB41-BBD8-F25973E78152}"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14832895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08-Better-value-Content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46038"/>
            <a:ext cx="9144000" cy="6858000"/>
          </a:xfrm>
          <a:prstGeom prst="rect">
            <a:avLst/>
          </a:prstGeom>
        </p:spPr>
      </p:pic>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273296-7CC3-FB41-BBD8-F25973E78152}"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21250800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descr="08-Better-value-Content2.jpg"/>
          <p:cNvPicPr>
            <a:picLocks noChangeAspect="1"/>
          </p:cNvPicPr>
          <p:nvPr userDrawn="1"/>
        </p:nvPicPr>
        <p:blipFill rotWithShape="1">
          <a:blip r:embed="rId2">
            <a:extLst>
              <a:ext uri="{28A0092B-C50C-407E-A947-70E740481C1C}">
                <a14:useLocalDpi xmlns:a14="http://schemas.microsoft.com/office/drawing/2010/main" val="0"/>
              </a:ext>
            </a:extLst>
          </a:blip>
          <a:srcRect b="12201"/>
          <a:stretch/>
        </p:blipFill>
        <p:spPr>
          <a:xfrm>
            <a:off x="0" y="0"/>
            <a:ext cx="9144000" cy="6858000"/>
          </a:xfrm>
          <a:prstGeom prst="rect">
            <a:avLst/>
          </a:prstGeom>
        </p:spPr>
      </p:pic>
      <p:sp>
        <p:nvSpPr>
          <p:cNvPr id="2" name="Title 1"/>
          <p:cNvSpPr>
            <a:spLocks noGrp="1"/>
          </p:cNvSpPr>
          <p:nvPr>
            <p:ph type="title"/>
          </p:nvPr>
        </p:nvSpPr>
        <p:spPr/>
        <p:txBody>
          <a:bodyPr/>
          <a:lstStyle>
            <a:lvl1pPr>
              <a:defRPr b="1">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73296-7CC3-FB41-BBD8-F25973E78152}"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53459480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9" name="Picture 8" descr="08-Better-value-Content3.jpg"/>
          <p:cNvPicPr>
            <a:picLocks noChangeAspect="1"/>
          </p:cNvPicPr>
          <p:nvPr userDrawn="1"/>
        </p:nvPicPr>
        <p:blipFill rotWithShape="1">
          <a:blip r:embed="rId2">
            <a:extLst>
              <a:ext uri="{28A0092B-C50C-407E-A947-70E740481C1C}">
                <a14:useLocalDpi xmlns:a14="http://schemas.microsoft.com/office/drawing/2010/main" val="0"/>
              </a:ext>
            </a:extLst>
          </a:blip>
          <a:srcRect b="12956"/>
          <a:stretch/>
        </p:blipFill>
        <p:spPr>
          <a:xfrm>
            <a:off x="0" y="0"/>
            <a:ext cx="9144000" cy="6858000"/>
          </a:xfrm>
          <a:prstGeom prst="rect">
            <a:avLst/>
          </a:prstGeom>
        </p:spPr>
      </p:pic>
      <p:sp>
        <p:nvSpPr>
          <p:cNvPr id="2" name="Title 1"/>
          <p:cNvSpPr>
            <a:spLocks noGrp="1"/>
          </p:cNvSpPr>
          <p:nvPr>
            <p:ph type="title"/>
          </p:nvPr>
        </p:nvSpPr>
        <p:spPr/>
        <p:txBody>
          <a:bodyPr/>
          <a:lstStyle>
            <a:lvl1pPr>
              <a:defRPr b="1">
                <a:solidFill>
                  <a:srgbClr val="FFFFFF"/>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9273296-7CC3-FB41-BBD8-F25973E78152}"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17744664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273296-7CC3-FB41-BBD8-F25973E78152}" type="datetimeFigureOut">
              <a:rPr lang="en-US" smtClean="0"/>
              <a:t>4/3/2023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1447474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273296-7CC3-FB41-BBD8-F25973E78152}" type="datetimeFigureOut">
              <a:rPr lang="en-US" smtClean="0"/>
              <a:t>4/3/2023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1532026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273296-7CC3-FB41-BBD8-F25973E78152}" type="datetimeFigureOut">
              <a:rPr lang="en-US" smtClean="0"/>
              <a:t>4/3/2023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501656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273296-7CC3-FB41-BBD8-F25973E78152}" type="datetimeFigureOut">
              <a:rPr lang="en-US" smtClean="0"/>
              <a:t>4/3/2023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479834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273296-7CC3-FB41-BBD8-F25973E78152}" type="datetimeFigureOut">
              <a:rPr lang="en-US" smtClean="0"/>
              <a:t>4/3/2023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F3F492-855A-9147-9FD0-347D2427878A}" type="slidenum">
              <a:rPr lang="en-US" smtClean="0"/>
              <a:t>‹#›</a:t>
            </a:fld>
            <a:endParaRPr lang="en-US"/>
          </a:p>
        </p:txBody>
      </p:sp>
    </p:spTree>
    <p:extLst>
      <p:ext uri="{BB962C8B-B14F-4D97-AF65-F5344CB8AC3E}">
        <p14:creationId xmlns:p14="http://schemas.microsoft.com/office/powerpoint/2010/main" val="2393898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273296-7CC3-FB41-BBD8-F25973E78152}" type="datetimeFigureOut">
              <a:rPr lang="en-US" smtClean="0"/>
              <a:t>4/3/2023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F3F492-855A-9147-9FD0-347D2427878A}" type="slidenum">
              <a:rPr lang="en-US" smtClean="0"/>
              <a:t>‹#›</a:t>
            </a:fld>
            <a:endParaRPr lang="en-US"/>
          </a:p>
        </p:txBody>
      </p:sp>
    </p:spTree>
    <p:extLst>
      <p:ext uri="{BB962C8B-B14F-4D97-AF65-F5344CB8AC3E}">
        <p14:creationId xmlns:p14="http://schemas.microsoft.com/office/powerpoint/2010/main" val="24367720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timing>
    <p:tnLst>
      <p:par>
        <p:cT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2367"/>
            <a:ext cx="7772400" cy="1470025"/>
          </a:xfrm>
        </p:spPr>
        <p:txBody>
          <a:bodyPr>
            <a:noAutofit/>
          </a:bodyPr>
          <a:lstStyle/>
          <a:p>
            <a:r>
              <a:rPr lang="en-US" sz="8800" b="1" u="sng" dirty="0">
                <a:solidFill>
                  <a:srgbClr val="C00000"/>
                </a:solidFill>
                <a:effectLst>
                  <a:outerShdw blurRad="38100" dist="38100" dir="2700000" algn="tl">
                    <a:srgbClr val="000000">
                      <a:alpha val="43137"/>
                    </a:srgbClr>
                  </a:outerShdw>
                </a:effectLst>
              </a:rPr>
              <a:t>Romans </a:t>
            </a:r>
            <a:r>
              <a:rPr lang="en-US" sz="8800" b="1" u="sng" dirty="0" smtClean="0">
                <a:solidFill>
                  <a:srgbClr val="C00000"/>
                </a:solidFill>
                <a:effectLst>
                  <a:outerShdw blurRad="38100" dist="38100" dir="2700000" algn="tl">
                    <a:srgbClr val="000000">
                      <a:alpha val="43137"/>
                    </a:srgbClr>
                  </a:outerShdw>
                </a:effectLst>
              </a:rPr>
              <a:t>12</a:t>
            </a:r>
            <a:endParaRPr lang="en-US" sz="8800" u="sng" dirty="0"/>
          </a:p>
        </p:txBody>
      </p:sp>
      <p:sp>
        <p:nvSpPr>
          <p:cNvPr id="3" name="Subtitle 2"/>
          <p:cNvSpPr>
            <a:spLocks noGrp="1"/>
          </p:cNvSpPr>
          <p:nvPr>
            <p:ph type="subTitle" idx="1"/>
          </p:nvPr>
        </p:nvSpPr>
        <p:spPr>
          <a:xfrm>
            <a:off x="531844" y="2048069"/>
            <a:ext cx="8490858" cy="2719874"/>
          </a:xfrm>
          <a:solidFill>
            <a:schemeClr val="tx1">
              <a:alpha val="27000"/>
            </a:schemeClr>
          </a:solidFill>
        </p:spPr>
        <p:txBody>
          <a:bodyPr>
            <a:normAutofit/>
          </a:bodyPr>
          <a:lstStyle/>
          <a:p>
            <a:pPr marL="342900" lvl="0" indent="-342900" algn="l" defTabSz="914400">
              <a:buFont typeface="Arial"/>
              <a:buChar char="•"/>
              <a:defRPr/>
            </a:pPr>
            <a:r>
              <a:rPr lang="en-US" sz="4000" b="1" kern="0" dirty="0">
                <a:solidFill>
                  <a:srgbClr val="FFFFFF"/>
                </a:solidFill>
                <a:effectLst>
                  <a:outerShdw blurRad="38100" dist="38100" dir="2700000" algn="tl">
                    <a:srgbClr val="000000">
                      <a:alpha val="43137"/>
                    </a:srgbClr>
                  </a:outerShdw>
                </a:effectLst>
              </a:rPr>
              <a:t>We must not conform</a:t>
            </a:r>
          </a:p>
          <a:p>
            <a:pPr marL="342900" lvl="0" indent="-342900" algn="l" defTabSz="914400">
              <a:buFont typeface="Arial"/>
              <a:buChar char="•"/>
              <a:defRPr/>
            </a:pPr>
            <a:r>
              <a:rPr lang="en-US" sz="4000" b="1" kern="0" dirty="0">
                <a:solidFill>
                  <a:srgbClr val="FFFFFF"/>
                </a:solidFill>
                <a:effectLst>
                  <a:outerShdw blurRad="38100" dist="38100" dir="2700000" algn="tl">
                    <a:srgbClr val="000000">
                      <a:alpha val="43137"/>
                    </a:srgbClr>
                  </a:outerShdw>
                </a:effectLst>
              </a:rPr>
              <a:t>We must be transformed</a:t>
            </a:r>
          </a:p>
          <a:p>
            <a:pPr marL="342900" lvl="0" indent="-342900" algn="l" defTabSz="914400">
              <a:buFont typeface="Arial"/>
              <a:buChar char="•"/>
              <a:defRPr/>
            </a:pPr>
            <a:r>
              <a:rPr lang="en-US" sz="4000" b="1" kern="0" dirty="0">
                <a:solidFill>
                  <a:srgbClr val="FFFFFF"/>
                </a:solidFill>
                <a:effectLst>
                  <a:outerShdw blurRad="38100" dist="38100" dir="2700000" algn="tl">
                    <a:srgbClr val="000000">
                      <a:alpha val="43137"/>
                    </a:srgbClr>
                  </a:outerShdw>
                </a:effectLst>
              </a:rPr>
              <a:t>We do this by “renewing our minds</a:t>
            </a:r>
            <a:r>
              <a:rPr lang="en-US" sz="4000" kern="0" dirty="0">
                <a:solidFill>
                  <a:srgbClr val="FFFFFF"/>
                </a:solidFill>
              </a:rPr>
              <a:t>”</a:t>
            </a:r>
          </a:p>
          <a:p>
            <a:pPr algn="l"/>
            <a:endParaRPr lang="en-US" sz="4000" dirty="0"/>
          </a:p>
        </p:txBody>
      </p:sp>
    </p:spTree>
    <p:extLst>
      <p:ext uri="{BB962C8B-B14F-4D97-AF65-F5344CB8AC3E}">
        <p14:creationId xmlns:p14="http://schemas.microsoft.com/office/powerpoint/2010/main" val="149063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500" fill="hold"/>
                                        <p:tgtEl>
                                          <p:spTgt spid="2"/>
                                        </p:tgtEl>
                                        <p:attrNameLst>
                                          <p:attrName>ppt_x</p:attrName>
                                        </p:attrNameLst>
                                      </p:cBhvr>
                                      <p:tavLst>
                                        <p:tav tm="0">
                                          <p:val>
                                            <p:strVal val="#ppt_x"/>
                                          </p:val>
                                        </p:tav>
                                        <p:tav tm="100000">
                                          <p:val>
                                            <p:strVal val="#ppt_x"/>
                                          </p:val>
                                        </p:tav>
                                      </p:tavLst>
                                    </p:anim>
                                    <p:anim calcmode="lin" valueType="num">
                                      <p:cBhvr additive="base">
                                        <p:cTn id="3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7638"/>
            <a:ext cx="9017000" cy="52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10169" y="0"/>
            <a:ext cx="8576631" cy="1417638"/>
          </a:xfrm>
        </p:spPr>
        <p:txBody>
          <a:bodyPr>
            <a:normAutofit fontScale="90000"/>
          </a:bodyPr>
          <a:lstStyle/>
          <a:p>
            <a:r>
              <a:rPr lang="en-US" dirty="0" smtClean="0">
                <a:solidFill>
                  <a:srgbClr val="00B0F0"/>
                </a:solidFill>
                <a:effectLst>
                  <a:outerShdw blurRad="38100" dist="38100" dir="2700000" algn="tl">
                    <a:srgbClr val="000000">
                      <a:alpha val="43137"/>
                    </a:srgbClr>
                  </a:outerShdw>
                </a:effectLst>
              </a:rPr>
              <a:t>Prove </a:t>
            </a:r>
            <a:r>
              <a:rPr lang="en-US" dirty="0" smtClean="0">
                <a:solidFill>
                  <a:srgbClr val="FFC000"/>
                </a:solidFill>
              </a:rPr>
              <a:t>Good Acceptable Perfect </a:t>
            </a:r>
            <a:r>
              <a:rPr lang="en-US" dirty="0" smtClean="0"/>
              <a:t/>
            </a:r>
            <a:br>
              <a:rPr lang="en-US" dirty="0" smtClean="0"/>
            </a:br>
            <a:r>
              <a:rPr lang="en-US" dirty="0" smtClean="0"/>
              <a:t>Will of God - </a:t>
            </a:r>
            <a:r>
              <a:rPr lang="en-US" dirty="0" smtClean="0">
                <a:solidFill>
                  <a:srgbClr val="C00000"/>
                </a:solidFill>
              </a:rPr>
              <a:t>Romans 12</a:t>
            </a:r>
            <a:endParaRPr lang="en-US" dirty="0">
              <a:solidFill>
                <a:srgbClr val="C00000"/>
              </a:solidFill>
            </a:endParaRPr>
          </a:p>
        </p:txBody>
      </p:sp>
    </p:spTree>
    <p:extLst>
      <p:ext uri="{BB962C8B-B14F-4D97-AF65-F5344CB8AC3E}">
        <p14:creationId xmlns:p14="http://schemas.microsoft.com/office/powerpoint/2010/main" val="426282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6014" y="0"/>
            <a:ext cx="8229600" cy="1143000"/>
          </a:xfrm>
        </p:spPr>
        <p:txBody>
          <a:bodyPr/>
          <a:lstStyle/>
          <a:p>
            <a:r>
              <a:rPr lang="en-US" b="0" u="sng" dirty="0">
                <a:solidFill>
                  <a:srgbClr val="FFFFCC"/>
                </a:solidFill>
                <a:effectLst>
                  <a:outerShdw blurRad="38100" dist="38100" dir="2700000" algn="tl">
                    <a:srgbClr val="000000">
                      <a:alpha val="43137"/>
                    </a:srgbClr>
                  </a:outerShdw>
                </a:effectLst>
                <a:latin typeface="Cooper Black" panose="0208090404030B020404" pitchFamily="18" charset="0"/>
              </a:rPr>
              <a:t>Our Heavenly Upgrade</a:t>
            </a:r>
          </a:p>
        </p:txBody>
      </p:sp>
      <p:sp>
        <p:nvSpPr>
          <p:cNvPr id="3" name="Content Placeholder 2"/>
          <p:cNvSpPr>
            <a:spLocks noGrp="1"/>
          </p:cNvSpPr>
          <p:nvPr>
            <p:ph idx="1"/>
          </p:nvPr>
        </p:nvSpPr>
        <p:spPr>
          <a:xfrm>
            <a:off x="198305" y="948181"/>
            <a:ext cx="8802476" cy="4525963"/>
          </a:xfrm>
        </p:spPr>
        <p:txBody>
          <a:bodyPr>
            <a:normAutofit fontScale="85000" lnSpcReduction="10000"/>
          </a:bodyPr>
          <a:lstStyle/>
          <a:p>
            <a:r>
              <a:rPr lang="en-US" b="1" dirty="0">
                <a:solidFill>
                  <a:srgbClr val="C00000"/>
                </a:solidFill>
                <a:effectLst>
                  <a:outerShdw blurRad="38100" dist="38100" dir="2700000" algn="tl">
                    <a:srgbClr val="000000">
                      <a:alpha val="43137"/>
                    </a:srgbClr>
                  </a:outerShdw>
                </a:effectLst>
              </a:rPr>
              <a:t>God’s dwelling (Rev 12.7-9)</a:t>
            </a:r>
          </a:p>
          <a:p>
            <a:r>
              <a:rPr lang="en-US" b="1" dirty="0">
                <a:solidFill>
                  <a:srgbClr val="C00000"/>
                </a:solidFill>
                <a:effectLst>
                  <a:outerShdw blurRad="38100" dist="38100" dir="2700000" algn="tl">
                    <a:srgbClr val="000000">
                      <a:alpha val="43137"/>
                    </a:srgbClr>
                  </a:outerShdw>
                </a:effectLst>
              </a:rPr>
              <a:t>For the righteous (Rev 22.15)</a:t>
            </a:r>
          </a:p>
          <a:p>
            <a:r>
              <a:rPr lang="en-US" b="1" dirty="0">
                <a:solidFill>
                  <a:srgbClr val="C00000"/>
                </a:solidFill>
                <a:effectLst>
                  <a:outerShdw blurRad="38100" dist="38100" dir="2700000" algn="tl">
                    <a:srgbClr val="000000">
                      <a:alpha val="43137"/>
                    </a:srgbClr>
                  </a:outerShdw>
                </a:effectLst>
              </a:rPr>
              <a:t>For praise and worship (Rev 15.3, 4)</a:t>
            </a:r>
          </a:p>
          <a:p>
            <a:r>
              <a:rPr lang="en-US" b="1" dirty="0">
                <a:solidFill>
                  <a:srgbClr val="C00000"/>
                </a:solidFill>
                <a:effectLst>
                  <a:outerShdw blurRad="38100" dist="38100" dir="2700000" algn="tl">
                    <a:srgbClr val="000000">
                      <a:alpha val="43137"/>
                    </a:srgbClr>
                  </a:outerShdw>
                </a:effectLst>
              </a:rPr>
              <a:t>Beauty (Rev 21.2)</a:t>
            </a:r>
          </a:p>
          <a:p>
            <a:r>
              <a:rPr lang="en-US" b="1" dirty="0">
                <a:solidFill>
                  <a:srgbClr val="C00000"/>
                </a:solidFill>
                <a:effectLst>
                  <a:outerShdw blurRad="38100" dist="38100" dir="2700000" algn="tl">
                    <a:srgbClr val="000000">
                      <a:alpha val="43137"/>
                    </a:srgbClr>
                  </a:outerShdw>
                </a:effectLst>
              </a:rPr>
              <a:t>Eternal home (Rev 22.5)</a:t>
            </a:r>
          </a:p>
          <a:p>
            <a:r>
              <a:rPr lang="en-US" b="1" dirty="0">
                <a:solidFill>
                  <a:srgbClr val="C00000"/>
                </a:solidFill>
                <a:effectLst>
                  <a:outerShdw blurRad="38100" dist="38100" dir="2700000" algn="tl">
                    <a:srgbClr val="000000">
                      <a:alpha val="43137"/>
                    </a:srgbClr>
                  </a:outerShdw>
                </a:effectLst>
              </a:rPr>
              <a:t>Joy and satisfaction (Rev 21.4)</a:t>
            </a:r>
          </a:p>
          <a:p>
            <a:r>
              <a:rPr lang="en-US" b="1" dirty="0">
                <a:solidFill>
                  <a:srgbClr val="C00000"/>
                </a:solidFill>
                <a:effectLst>
                  <a:outerShdw blurRad="38100" dist="38100" dir="2700000" algn="tl">
                    <a:srgbClr val="000000">
                      <a:alpha val="43137"/>
                    </a:srgbClr>
                  </a:outerShdw>
                </a:effectLst>
              </a:rPr>
              <a:t>Without sickness, pain, sorrow, crying, mourning, </a:t>
            </a:r>
            <a:r>
              <a:rPr lang="en-US" b="1" dirty="0" smtClean="0">
                <a:solidFill>
                  <a:srgbClr val="C00000"/>
                </a:solidFill>
                <a:effectLst>
                  <a:outerShdw blurRad="38100" dist="38100" dir="2700000" algn="tl">
                    <a:srgbClr val="000000">
                      <a:alpha val="43137"/>
                    </a:srgbClr>
                  </a:outerShdw>
                </a:effectLst>
              </a:rPr>
              <a:t>violence</a:t>
            </a:r>
            <a:r>
              <a:rPr lang="en-US" b="1" dirty="0">
                <a:solidFill>
                  <a:srgbClr val="C00000"/>
                </a:solidFill>
                <a:effectLst>
                  <a:outerShdw blurRad="38100" dist="38100" dir="2700000" algn="tl">
                    <a:srgbClr val="000000">
                      <a:alpha val="43137"/>
                    </a:srgbClr>
                  </a:outerShdw>
                </a:effectLst>
              </a:rPr>
              <a:t>, war, death, hunger, thirst (Rev 21.4; 7.16-17)</a:t>
            </a:r>
          </a:p>
          <a:p>
            <a:r>
              <a:rPr lang="en-US" b="1" dirty="0">
                <a:solidFill>
                  <a:srgbClr val="C00000"/>
                </a:solidFill>
                <a:effectLst>
                  <a:outerShdw blurRad="38100" dist="38100" dir="2700000" algn="tl">
                    <a:srgbClr val="000000">
                      <a:alpha val="43137"/>
                    </a:srgbClr>
                  </a:outerShdw>
                </a:effectLst>
              </a:rPr>
              <a:t>Rest (Rev 14.13)</a:t>
            </a:r>
          </a:p>
          <a:p>
            <a:r>
              <a:rPr lang="en-US" b="1" dirty="0" smtClean="0">
                <a:solidFill>
                  <a:srgbClr val="C00000"/>
                </a:solidFill>
                <a:effectLst>
                  <a:outerShdw blurRad="38100" dist="38100" dir="2700000" algn="tl">
                    <a:srgbClr val="000000">
                      <a:alpha val="43137"/>
                    </a:srgbClr>
                  </a:outerShdw>
                </a:effectLst>
              </a:rPr>
              <a:t>It </a:t>
            </a:r>
            <a:r>
              <a:rPr lang="en-US" b="1" dirty="0">
                <a:solidFill>
                  <a:srgbClr val="C00000"/>
                </a:solidFill>
                <a:effectLst>
                  <a:outerShdw blurRad="38100" dist="38100" dir="2700000" algn="tl">
                    <a:srgbClr val="000000">
                      <a:alpha val="43137"/>
                    </a:srgbClr>
                  </a:outerShdw>
                </a:effectLst>
              </a:rPr>
              <a:t>is a place where every need is met</a:t>
            </a:r>
          </a:p>
        </p:txBody>
      </p:sp>
    </p:spTree>
    <p:extLst>
      <p:ext uri="{BB962C8B-B14F-4D97-AF65-F5344CB8AC3E}">
        <p14:creationId xmlns:p14="http://schemas.microsoft.com/office/powerpoint/2010/main" val="20362657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6000" u="sng" dirty="0">
                <a:solidFill>
                  <a:srgbClr val="FFFF00"/>
                </a:solidFill>
                <a:effectLst>
                  <a:outerShdw blurRad="38100" dist="38100" dir="2700000" algn="tl">
                    <a:srgbClr val="000000">
                      <a:alpha val="43137"/>
                    </a:srgbClr>
                  </a:outerShdw>
                </a:effectLst>
              </a:rPr>
              <a:t>God Welcomes Us</a:t>
            </a:r>
          </a:p>
        </p:txBody>
      </p:sp>
      <p:sp>
        <p:nvSpPr>
          <p:cNvPr id="3" name="Content Placeholder 2"/>
          <p:cNvSpPr>
            <a:spLocks noGrp="1"/>
          </p:cNvSpPr>
          <p:nvPr>
            <p:ph idx="1"/>
          </p:nvPr>
        </p:nvSpPr>
        <p:spPr>
          <a:xfrm>
            <a:off x="324997" y="1038340"/>
            <a:ext cx="8229600" cy="4525963"/>
          </a:xfrm>
        </p:spPr>
        <p:txBody>
          <a:bodyPr>
            <a:normAutofit/>
          </a:bodyPr>
          <a:lstStyle/>
          <a:p>
            <a:r>
              <a:rPr lang="en-US" sz="3600" dirty="0">
                <a:effectLst>
                  <a:outerShdw blurRad="38100" dist="38100" dir="2700000" algn="tl">
                    <a:srgbClr val="000000">
                      <a:alpha val="43137"/>
                    </a:srgbClr>
                  </a:outerShdw>
                </a:effectLst>
                <a:latin typeface="Cooper Black" panose="0208090404030B020404" pitchFamily="18" charset="0"/>
              </a:rPr>
              <a:t>God</a:t>
            </a:r>
            <a:r>
              <a:rPr lang="en-US" sz="3600" dirty="0">
                <a:effectLst>
                  <a:outerShdw blurRad="38100" dist="38100" dir="2700000" algn="tl">
                    <a:srgbClr val="000000">
                      <a:alpha val="43137"/>
                    </a:srgbClr>
                  </a:outerShdw>
                </a:effectLst>
              </a:rPr>
              <a:t> wants us in heaven </a:t>
            </a:r>
          </a:p>
          <a:p>
            <a:r>
              <a:rPr lang="en-US" sz="3600" dirty="0">
                <a:effectLst>
                  <a:outerShdw blurRad="38100" dist="38100" dir="2700000" algn="tl">
                    <a:srgbClr val="000000">
                      <a:alpha val="43137"/>
                    </a:srgbClr>
                  </a:outerShdw>
                </a:effectLst>
                <a:latin typeface="Cooper Black" panose="0208090404030B020404" pitchFamily="18" charset="0"/>
              </a:rPr>
              <a:t>Jesus</a:t>
            </a:r>
            <a:r>
              <a:rPr lang="en-US" sz="3600" dirty="0">
                <a:effectLst>
                  <a:outerShdw blurRad="38100" dist="38100" dir="2700000" algn="tl">
                    <a:srgbClr val="000000">
                      <a:alpha val="43137"/>
                    </a:srgbClr>
                  </a:outerShdw>
                </a:effectLst>
              </a:rPr>
              <a:t> wants us in heaven</a:t>
            </a:r>
          </a:p>
          <a:p>
            <a:r>
              <a:rPr lang="en-US" sz="3600" dirty="0">
                <a:effectLst>
                  <a:outerShdw blurRad="38100" dist="38100" dir="2700000" algn="tl">
                    <a:srgbClr val="000000">
                      <a:alpha val="43137"/>
                    </a:srgbClr>
                  </a:outerShdw>
                </a:effectLst>
              </a:rPr>
              <a:t>The </a:t>
            </a:r>
            <a:r>
              <a:rPr lang="en-US" sz="3600" dirty="0">
                <a:effectLst>
                  <a:outerShdw blurRad="38100" dist="38100" dir="2700000" algn="tl">
                    <a:srgbClr val="000000">
                      <a:alpha val="43137"/>
                    </a:srgbClr>
                  </a:outerShdw>
                </a:effectLst>
                <a:latin typeface="Cooper Black" panose="0208090404030B020404" pitchFamily="18" charset="0"/>
              </a:rPr>
              <a:t>angels</a:t>
            </a:r>
            <a:r>
              <a:rPr lang="en-US" sz="3600" dirty="0">
                <a:effectLst>
                  <a:outerShdw blurRad="38100" dist="38100" dir="2700000" algn="tl">
                    <a:srgbClr val="000000">
                      <a:alpha val="43137"/>
                    </a:srgbClr>
                  </a:outerShdw>
                </a:effectLst>
              </a:rPr>
              <a:t> want us in heaven</a:t>
            </a:r>
          </a:p>
          <a:p>
            <a:r>
              <a:rPr lang="en-US" sz="3600" dirty="0">
                <a:effectLst>
                  <a:outerShdw blurRad="38100" dist="38100" dir="2700000" algn="tl">
                    <a:srgbClr val="000000">
                      <a:alpha val="43137"/>
                    </a:srgbClr>
                  </a:outerShdw>
                </a:effectLst>
                <a:latin typeface="Cooper Black" panose="0208090404030B020404" pitchFamily="18" charset="0"/>
              </a:rPr>
              <a:t>Our loved ones </a:t>
            </a:r>
            <a:r>
              <a:rPr lang="en-US" sz="3600" dirty="0">
                <a:effectLst>
                  <a:outerShdw blurRad="38100" dist="38100" dir="2700000" algn="tl">
                    <a:srgbClr val="000000">
                      <a:alpha val="43137"/>
                    </a:srgbClr>
                  </a:outerShdw>
                </a:effectLst>
              </a:rPr>
              <a:t>want us there</a:t>
            </a:r>
          </a:p>
          <a:p>
            <a:r>
              <a:rPr lang="en-US" sz="3600" dirty="0">
                <a:effectLst>
                  <a:outerShdw blurRad="38100" dist="38100" dir="2700000" algn="tl">
                    <a:srgbClr val="000000">
                      <a:alpha val="43137"/>
                    </a:srgbClr>
                  </a:outerShdw>
                </a:effectLst>
              </a:rPr>
              <a:t>There is a place prepared for each of us</a:t>
            </a:r>
          </a:p>
        </p:txBody>
      </p:sp>
    </p:spTree>
    <p:extLst>
      <p:ext uri="{BB962C8B-B14F-4D97-AF65-F5344CB8AC3E}">
        <p14:creationId xmlns:p14="http://schemas.microsoft.com/office/powerpoint/2010/main" val="2160680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One is </a:t>
            </a:r>
            <a:r>
              <a:rPr lang="en-US" i="1" u="sng" dirty="0" smtClean="0">
                <a:effectLst>
                  <a:outerShdw blurRad="38100" dist="38100" dir="2700000" algn="tl">
                    <a:srgbClr val="000000">
                      <a:alpha val="43137"/>
                    </a:srgbClr>
                  </a:outerShdw>
                </a:effectLst>
              </a:rPr>
              <a:t>MUCH BETTER!</a:t>
            </a:r>
            <a:endParaRPr lang="en-US" i="1" u="sng"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normAutofit/>
          </a:bodyPr>
          <a:lstStyle/>
          <a:p>
            <a:r>
              <a:rPr lang="en-US" dirty="0"/>
              <a:t>Heaven is better for us than the dwelling we had before</a:t>
            </a:r>
          </a:p>
          <a:p>
            <a:r>
              <a:rPr lang="en-US" dirty="0"/>
              <a:t>Every day in heaven is better than the one before</a:t>
            </a:r>
          </a:p>
          <a:p>
            <a:r>
              <a:rPr lang="en-US" dirty="0"/>
              <a:t>Every day our confidence in heaven should grow better than the day before</a:t>
            </a:r>
          </a:p>
        </p:txBody>
      </p:sp>
    </p:spTree>
    <p:extLst>
      <p:ext uri="{BB962C8B-B14F-4D97-AF65-F5344CB8AC3E}">
        <p14:creationId xmlns:p14="http://schemas.microsoft.com/office/powerpoint/2010/main" val="31193522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3890" t="20187" r="37281" b="52261"/>
          <a:stretch/>
        </p:blipFill>
        <p:spPr bwMode="auto">
          <a:xfrm>
            <a:off x="1676400" y="-336005"/>
            <a:ext cx="5181600" cy="7429500"/>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5111" r="15000" b="17500"/>
          <a:stretch/>
        </p:blipFill>
        <p:spPr bwMode="auto">
          <a:xfrm>
            <a:off x="-152400" y="-336005"/>
            <a:ext cx="9528785" cy="7498805"/>
          </a:xfrm>
          <a:prstGeom prst="rect">
            <a:avLst/>
          </a:prstGeom>
          <a:noFill/>
          <a:ln>
            <a:noFill/>
          </a:ln>
          <a:effectLst>
            <a:glow rad="406400">
              <a:srgbClr val="F2F715">
                <a:alpha val="40000"/>
              </a:srgbClr>
            </a:glow>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34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750"/>
                                        <p:tgtEl>
                                          <p:spTgt spid="2051"/>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525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8000</TotalTime>
  <Words>1279</Words>
  <Application>Microsoft Office PowerPoint</Application>
  <PresentationFormat>On-screen Show (4:3)</PresentationFormat>
  <Paragraphs>124</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Cooper Black</vt:lpstr>
      <vt:lpstr>Calibri</vt:lpstr>
      <vt:lpstr>TimesNewRomanPSMT</vt:lpstr>
      <vt:lpstr>Office Theme</vt:lpstr>
      <vt:lpstr>Romans 12</vt:lpstr>
      <vt:lpstr>Prove Good Acceptable Perfect  Will of God - Romans 12</vt:lpstr>
      <vt:lpstr>Our Heavenly Upgrade</vt:lpstr>
      <vt:lpstr>God Welcomes Us</vt:lpstr>
      <vt:lpstr>Next One is MUCH BETTER!</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Joseph Shanks</dc:creator>
  <cp:lastModifiedBy>William Shanks</cp:lastModifiedBy>
  <cp:revision>35</cp:revision>
  <cp:lastPrinted>2023-04-08T22:39:09Z</cp:lastPrinted>
  <dcterms:created xsi:type="dcterms:W3CDTF">2019-03-13T20:04:49Z</dcterms:created>
  <dcterms:modified xsi:type="dcterms:W3CDTF">2023-04-09T10:19:08Z</dcterms:modified>
</cp:coreProperties>
</file>