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5" r:id="rId4"/>
    <p:sldId id="260" r:id="rId5"/>
    <p:sldId id="276" r:id="rId6"/>
    <p:sldId id="277" r:id="rId7"/>
    <p:sldId id="278" r:id="rId8"/>
    <p:sldId id="279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66" r:id="rId19"/>
    <p:sldId id="265" r:id="rId20"/>
    <p:sldId id="259" r:id="rId21"/>
    <p:sldId id="274" r:id="rId22"/>
    <p:sldId id="280" r:id="rId23"/>
    <p:sldId id="273" r:id="rId24"/>
    <p:sldId id="264" r:id="rId25"/>
    <p:sldId id="25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5C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41" y="-5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6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4D006-B3C2-412A-ADF1-E9318C28FB1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1E9E1-4CB1-4FE6-BE12-CDA39CE7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8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1E9E1-4CB1-4FE6-BE12-CDA39CE775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5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0F20-508C-4690-8669-DE301E0A8F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04D-4A3B-4BE9-987F-B3EA89AF9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0F20-508C-4690-8669-DE301E0A8F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04D-4A3B-4BE9-987F-B3EA89AF9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3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0F20-508C-4690-8669-DE301E0A8F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04D-4A3B-4BE9-987F-B3EA89AF9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8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0F20-508C-4690-8669-DE301E0A8F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04D-4A3B-4BE9-987F-B3EA89AF9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4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0F20-508C-4690-8669-DE301E0A8F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04D-4A3B-4BE9-987F-B3EA89AF9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2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0F20-508C-4690-8669-DE301E0A8F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04D-4A3B-4BE9-987F-B3EA89AF9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6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0F20-508C-4690-8669-DE301E0A8F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04D-4A3B-4BE9-987F-B3EA89AF9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3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0F20-508C-4690-8669-DE301E0A8F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04D-4A3B-4BE9-987F-B3EA89AF9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4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0F20-508C-4690-8669-DE301E0A8F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04D-4A3B-4BE9-987F-B3EA89AF9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0F20-508C-4690-8669-DE301E0A8F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04D-4A3B-4BE9-987F-B3EA89AF9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4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0F20-508C-4690-8669-DE301E0A8F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04D-4A3B-4BE9-987F-B3EA89AF9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3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F0F20-508C-4690-8669-DE301E0A8F5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704D-4A3B-4BE9-987F-B3EA89AF9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9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839200" cy="6477000"/>
          </a:xfrm>
        </p:spPr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500" u="sng" kern="1400" spc="-50" dirty="0" smtClean="0">
                <a:solidFill>
                  <a:srgbClr val="00FFFF"/>
                </a:solidFill>
                <a:effectLst/>
                <a:latin typeface="Do It with Love"/>
                <a:ea typeface="Times New Roman"/>
                <a:cs typeface="Times New Roman"/>
              </a:rPr>
              <a:t>Goodness (love) </a:t>
            </a:r>
            <a:r>
              <a:rPr lang="en-US" sz="4800" u="sng" kern="1400" spc="-50" dirty="0" smtClean="0">
                <a:solidFill>
                  <a:schemeClr val="bg1"/>
                </a:solidFill>
                <a:effectLst/>
                <a:latin typeface="Do It with Love"/>
                <a:ea typeface="Times New Roman"/>
                <a:cs typeface="Times New Roman"/>
              </a:rPr>
              <a:t/>
            </a:r>
            <a:br>
              <a:rPr lang="en-US" sz="4800" u="sng" kern="1400" spc="-50" dirty="0" smtClean="0">
                <a:solidFill>
                  <a:schemeClr val="bg1"/>
                </a:solidFill>
                <a:effectLst/>
                <a:latin typeface="Do It with Love"/>
                <a:ea typeface="Times New Roman"/>
                <a:cs typeface="Times New Roman"/>
              </a:rPr>
            </a:br>
            <a:r>
              <a:rPr lang="en-US" sz="3600" u="sng" kern="1400" spc="-50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Times New Roman"/>
                <a:cs typeface="Times New Roman"/>
              </a:rPr>
              <a:t>and</a:t>
            </a:r>
            <a:r>
              <a:rPr lang="en-US" sz="4800" u="sng" kern="1400" spc="-50" dirty="0" smtClean="0">
                <a:solidFill>
                  <a:schemeClr val="bg1"/>
                </a:solidFill>
                <a:effectLst/>
                <a:latin typeface="Do It with Love"/>
                <a:ea typeface="Times New Roman"/>
                <a:cs typeface="Times New Roman"/>
              </a:rPr>
              <a:t/>
            </a:r>
            <a:br>
              <a:rPr lang="en-US" sz="4800" u="sng" kern="1400" spc="-50" dirty="0" smtClean="0">
                <a:solidFill>
                  <a:schemeClr val="bg1"/>
                </a:solidFill>
                <a:effectLst/>
                <a:latin typeface="Do It with Love"/>
                <a:ea typeface="Times New Roman"/>
                <a:cs typeface="Times New Roman"/>
              </a:rPr>
            </a:br>
            <a:r>
              <a:rPr lang="en-US" sz="15300" u="sng" kern="1400" spc="-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 BB"/>
                <a:ea typeface="Times New Roman"/>
                <a:cs typeface="Times New Roman"/>
              </a:rPr>
              <a:t>Severity</a:t>
            </a:r>
            <a:r>
              <a:rPr lang="en-US" sz="15300" u="sng" kern="1400" spc="-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Times New Roman"/>
                <a:cs typeface="Times New Roman"/>
              </a:rPr>
              <a:t> </a:t>
            </a:r>
            <a:br>
              <a:rPr lang="en-US" sz="15300" u="sng" kern="1400" spc="-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Times New Roman"/>
                <a:cs typeface="Times New Roman"/>
              </a:rPr>
            </a:br>
            <a:r>
              <a:rPr lang="en-US" sz="6700" b="1" u="sng" kern="1400" spc="-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Times New Roman"/>
                <a:cs typeface="Times New Roman"/>
              </a:rPr>
              <a:t>(Justice, Righteousness) </a:t>
            </a:r>
            <a:r>
              <a:rPr lang="en-US" u="sng" kern="1400" spc="-50" dirty="0" smtClean="0">
                <a:solidFill>
                  <a:schemeClr val="bg1"/>
                </a:solidFill>
                <a:effectLst/>
                <a:latin typeface="Calibri Light"/>
                <a:ea typeface="Times New Roman"/>
                <a:cs typeface="Times New Roman"/>
              </a:rPr>
              <a:t/>
            </a:r>
            <a:br>
              <a:rPr lang="en-US" u="sng" kern="1400" spc="-50" dirty="0" smtClean="0">
                <a:solidFill>
                  <a:schemeClr val="bg1"/>
                </a:solidFill>
                <a:effectLst/>
                <a:latin typeface="Calibri Light"/>
                <a:ea typeface="Times New Roman"/>
                <a:cs typeface="Times New Roman"/>
              </a:rPr>
            </a:br>
            <a:r>
              <a:rPr lang="en-US" sz="8900" u="sng" kern="1400" spc="-5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/>
                <a:cs typeface="Times New Roman"/>
              </a:rPr>
              <a:t>of God</a:t>
            </a:r>
            <a:r>
              <a:rPr lang="en-US" sz="8900" kern="1400" spc="-5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/>
                <a:cs typeface="Times New Roman"/>
              </a:rPr>
              <a:t/>
            </a:r>
            <a:br>
              <a:rPr lang="en-US" sz="8900" kern="1400" spc="-5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/>
                <a:cs typeface="Times New Roman"/>
              </a:rPr>
            </a:br>
            <a:endParaRPr 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15:9-13</a:t>
            </a:r>
            <a:endParaRPr lang="en-US" sz="7200" b="1" u="sng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00" y="1371600"/>
            <a:ext cx="9169400" cy="5486400"/>
          </a:xfrm>
        </p:spPr>
        <p:txBody>
          <a:bodyPr>
            <a:normAutofit fontScale="700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a typeface="Calibri"/>
                <a:cs typeface="Times New Roman"/>
              </a:rPr>
              <a:t>Joh 15:9 "As the Father loved Me</a:t>
            </a:r>
            <a:r>
              <a:rPr lang="en-US" sz="4100" dirty="0">
                <a:solidFill>
                  <a:srgbClr val="FFFF00"/>
                </a:solidFill>
                <a:ea typeface="Calibri"/>
                <a:cs typeface="Times New Roman"/>
              </a:rPr>
              <a:t>, </a:t>
            </a:r>
            <a:endParaRPr lang="en-US" sz="4100" dirty="0" smtClean="0">
              <a:solidFill>
                <a:srgbClr val="FFFF00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dirty="0" smtClean="0">
                <a:solidFill>
                  <a:srgbClr val="FFFF00"/>
                </a:solidFill>
                <a:effectLst/>
                <a:latin typeface="Cooper Black"/>
                <a:ea typeface="Calibri"/>
                <a:cs typeface="Times New Roman"/>
              </a:rPr>
              <a:t>I also have loved you; abide in My love</a:t>
            </a:r>
            <a:r>
              <a:rPr lang="en-US" sz="4100" dirty="0" smtClean="0">
                <a:solidFill>
                  <a:srgbClr val="FFFF00"/>
                </a:solidFill>
                <a:ea typeface="Calibri"/>
                <a:cs typeface="Times New Roman"/>
              </a:rPr>
              <a:t>.</a:t>
            </a:r>
            <a:endParaRPr lang="en-US" sz="36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a typeface="Calibri"/>
                <a:cs typeface="Times New Roman"/>
              </a:rPr>
              <a:t> 10 "</a:t>
            </a:r>
            <a:r>
              <a:rPr lang="en-US" sz="4600" dirty="0" smtClean="0">
                <a:solidFill>
                  <a:srgbClr val="00FFFF"/>
                </a:solidFill>
                <a:effectLst/>
                <a:latin typeface="Cooper Black"/>
                <a:ea typeface="Calibri"/>
                <a:cs typeface="Times New Roman"/>
              </a:rPr>
              <a:t>If</a:t>
            </a:r>
            <a:r>
              <a:rPr lang="en-US" sz="4600" dirty="0">
                <a:solidFill>
                  <a:srgbClr val="00FFFF"/>
                </a:solidFill>
                <a:ea typeface="Calibri"/>
                <a:cs typeface="Times New Roman"/>
              </a:rPr>
              <a:t> </a:t>
            </a:r>
            <a:r>
              <a:rPr lang="en-US" sz="3600" dirty="0">
                <a:solidFill>
                  <a:srgbClr val="FFFF00"/>
                </a:solidFill>
                <a:ea typeface="Calibri"/>
                <a:cs typeface="Times New Roman"/>
              </a:rPr>
              <a:t>you </a:t>
            </a:r>
            <a:r>
              <a:rPr lang="en-US" sz="3600" b="1" u="sng" dirty="0">
                <a:solidFill>
                  <a:srgbClr val="FFFF00"/>
                </a:solidFill>
                <a:ea typeface="Calibri"/>
                <a:cs typeface="Times New Roman"/>
              </a:rPr>
              <a:t>keep My commandments, you will abide in My love</a:t>
            </a:r>
            <a:r>
              <a:rPr lang="en-US" sz="3600" dirty="0">
                <a:solidFill>
                  <a:schemeClr val="bg1"/>
                </a:solidFill>
                <a:ea typeface="Calibri"/>
                <a:cs typeface="Times New Roman"/>
              </a:rPr>
              <a:t>, </a:t>
            </a:r>
            <a:endParaRPr lang="en-US" sz="31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ea typeface="Calibri"/>
                <a:cs typeface="Times New Roman"/>
              </a:rPr>
              <a:t>just as I have kept My Father's commandments</a:t>
            </a:r>
            <a:r>
              <a:rPr lang="en-US" sz="3600" dirty="0">
                <a:solidFill>
                  <a:schemeClr val="bg1"/>
                </a:solidFill>
                <a:ea typeface="Calibri"/>
                <a:cs typeface="Times New Roman"/>
              </a:rPr>
              <a:t> and </a:t>
            </a:r>
            <a:endParaRPr lang="en-US" sz="3600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 dirty="0" smtClean="0">
                <a:solidFill>
                  <a:srgbClr val="00FFFF"/>
                </a:solidFill>
                <a:ea typeface="Calibri"/>
                <a:cs typeface="Times New Roman"/>
              </a:rPr>
              <a:t>abide </a:t>
            </a:r>
            <a:r>
              <a:rPr lang="en-US" sz="3600" b="1" u="sng" dirty="0">
                <a:solidFill>
                  <a:srgbClr val="00FFFF"/>
                </a:solidFill>
                <a:ea typeface="Calibri"/>
                <a:cs typeface="Times New Roman"/>
              </a:rPr>
              <a:t>in His love.</a:t>
            </a:r>
            <a:endParaRPr lang="en-US" sz="3100" dirty="0">
              <a:solidFill>
                <a:srgbClr val="00FFFF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a typeface="Calibri"/>
                <a:cs typeface="Times New Roman"/>
              </a:rPr>
              <a:t> 11 "These things I have spoken to you, that </a:t>
            </a:r>
            <a:endParaRPr lang="en-US" sz="31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/>
                <a:ea typeface="Calibri"/>
                <a:cs typeface="Times New Roman"/>
              </a:rPr>
              <a:t>My joy may remain in you, and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/>
                <a:ea typeface="Calibri"/>
                <a:cs typeface="Times New Roman"/>
              </a:rPr>
              <a:t>that your joy may be full.</a:t>
            </a:r>
            <a:endParaRPr lang="en-US" sz="5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a typeface="Calibri"/>
                <a:cs typeface="Times New Roman"/>
              </a:rPr>
              <a:t> 12 "This is My commandment, </a:t>
            </a:r>
            <a:endParaRPr lang="en-US" sz="31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dirty="0" smtClean="0">
                <a:solidFill>
                  <a:srgbClr val="FFFF00"/>
                </a:solidFill>
                <a:effectLst/>
                <a:latin typeface="Cooper Black"/>
                <a:ea typeface="Calibri"/>
                <a:cs typeface="Times New Roman"/>
              </a:rPr>
              <a:t>that you love one another as I have loved you.</a:t>
            </a:r>
            <a:endParaRPr lang="en-US" sz="31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a typeface="Calibri"/>
                <a:cs typeface="Times New Roman"/>
              </a:rPr>
              <a:t> 13 "Greater love has no one than this, than to lay down one's life for his friends.  (NKJV)</a:t>
            </a:r>
            <a:endParaRPr lang="en-US" sz="31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>
                <a:solidFill>
                  <a:srgbClr val="00FFFF"/>
                </a:solidFill>
              </a:rPr>
              <a:t>Lam. 3:22-23</a:t>
            </a:r>
            <a:endParaRPr lang="en-US" sz="6600" b="1" u="sng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Song 23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023 - Great Is Thy Faithfulness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xmlns="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1130159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023 - Great Is Thy Faithfulness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xmlns="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8251188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023 - Great Is Thy Faithfulness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xmlns="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2567984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023 - Great Is Thy Faithfulness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xmlns="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4951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023 - Great Is Thy Faithfulness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xmlns="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1080126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023 - Great Is Thy Faithfulness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xmlns="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9968887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72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11:22</a:t>
            </a:r>
            <a:endParaRPr lang="en-US" sz="7200" b="1" u="sng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791200"/>
          </a:xfrm>
        </p:spPr>
        <p:txBody>
          <a:bodyPr>
            <a:normAutofit/>
          </a:bodyPr>
          <a:lstStyle/>
          <a:p>
            <a:pPr marL="400050" lvl="1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Ro 11:22 Therefore </a:t>
            </a:r>
            <a:r>
              <a:rPr lang="en-US" dirty="0" smtClean="0">
                <a:solidFill>
                  <a:srgbClr val="00FFFF"/>
                </a:solidFill>
                <a:effectLst/>
                <a:latin typeface="Cooper Black"/>
                <a:ea typeface="Calibri"/>
                <a:cs typeface="Times New Roman"/>
              </a:rPr>
              <a:t>consider the goodness </a:t>
            </a:r>
            <a:r>
              <a:rPr lang="en-US" dirty="0" smtClean="0">
                <a:solidFill>
                  <a:schemeClr val="bg1"/>
                </a:solidFill>
                <a:ea typeface="Calibri"/>
                <a:cs typeface="Times New Roman"/>
              </a:rPr>
              <a:t>and 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 BB"/>
                <a:ea typeface="Calibri"/>
                <a:cs typeface="Times New Roman"/>
              </a:rPr>
              <a:t>severity of God: </a:t>
            </a:r>
          </a:p>
          <a:p>
            <a:pPr marL="400050" lvl="1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 BB"/>
                <a:ea typeface="Calibri"/>
                <a:cs typeface="Times New Roman"/>
              </a:rPr>
              <a:t>on those who fell, severity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;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bg1"/>
                </a:solidFill>
                <a:ea typeface="Calibri"/>
                <a:cs typeface="Times New Roman"/>
              </a:rPr>
              <a:t> but </a:t>
            </a:r>
            <a:r>
              <a:rPr lang="en-US" sz="3600" dirty="0" smtClean="0">
                <a:solidFill>
                  <a:srgbClr val="00FFFF"/>
                </a:solidFill>
                <a:effectLst/>
                <a:latin typeface="Cooper Black"/>
                <a:ea typeface="Calibri"/>
                <a:cs typeface="Times New Roman"/>
              </a:rPr>
              <a:t>toward you, goodness, </a:t>
            </a:r>
            <a:endParaRPr lang="en-US" sz="2400" dirty="0" smtClean="0">
              <a:solidFill>
                <a:srgbClr val="00FFFF"/>
              </a:solidFill>
              <a:ea typeface="Calibri"/>
              <a:cs typeface="Times New Roman"/>
            </a:endParaRPr>
          </a:p>
          <a:p>
            <a:pPr marL="11430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>
                <a:solidFill>
                  <a:srgbClr val="FFFF00"/>
                </a:solidFill>
                <a:effectLst/>
                <a:latin typeface="Cooper Black"/>
                <a:ea typeface="Calibri"/>
                <a:cs typeface="Times New Roman"/>
              </a:rPr>
              <a:t>If</a:t>
            </a: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00FFFF"/>
                </a:solidFill>
                <a:effectLst/>
                <a:latin typeface="Cooper Black"/>
                <a:ea typeface="Calibri"/>
                <a:cs typeface="Times New Roman"/>
              </a:rPr>
              <a:t> </a:t>
            </a:r>
            <a:r>
              <a:rPr lang="en-US" sz="4400" dirty="0" smtClean="0">
                <a:solidFill>
                  <a:srgbClr val="00FFFF"/>
                </a:solidFill>
                <a:effectLst/>
                <a:latin typeface="Cooper Black"/>
                <a:ea typeface="Calibri"/>
                <a:cs typeface="Times New Roman"/>
              </a:rPr>
              <a:t>you continue in His goodness. </a:t>
            </a:r>
            <a:endParaRPr lang="en-US" sz="2400" dirty="0">
              <a:solidFill>
                <a:srgbClr val="00FFFF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Otherwise, </a:t>
            </a:r>
            <a:r>
              <a:rPr lang="en-US" sz="6000" dirty="0" smtClean="0">
                <a:solidFill>
                  <a:srgbClr val="C00000"/>
                </a:solidFill>
                <a:effectLst/>
                <a:latin typeface="Char BB"/>
                <a:ea typeface="Calibri"/>
                <a:cs typeface="Times New Roman"/>
              </a:rPr>
              <a:t>you also </a:t>
            </a:r>
            <a:r>
              <a:rPr lang="en-US" sz="6000" u="sng" dirty="0" smtClean="0">
                <a:solidFill>
                  <a:srgbClr val="C00000"/>
                </a:solidFill>
                <a:effectLst/>
                <a:latin typeface="Char BB"/>
                <a:ea typeface="Calibri"/>
                <a:cs typeface="Times New Roman"/>
              </a:rPr>
              <a:t>will be cut off</a:t>
            </a:r>
            <a:r>
              <a:rPr lang="en-US" sz="6000" dirty="0" smtClean="0">
                <a:solidFill>
                  <a:srgbClr val="C00000"/>
                </a:solidFill>
                <a:ea typeface="Calibri"/>
                <a:cs typeface="Times New Roman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 smtClean="0">
                <a:solidFill>
                  <a:srgbClr val="00FFFF"/>
                </a:solidFill>
                <a:latin typeface="Cooper Black" panose="0208090404030B020404" pitchFamily="18" charset="0"/>
              </a:rPr>
              <a:t>Psalm 139</a:t>
            </a:r>
          </a:p>
          <a:p>
            <a:pPr marL="0" indent="0" algn="ctr">
              <a:buNone/>
            </a:pPr>
            <a:r>
              <a:rPr lang="en-US" sz="11500" dirty="0" smtClean="0">
                <a:solidFill>
                  <a:srgbClr val="00FFFF"/>
                </a:solidFill>
                <a:latin typeface="Cooper Black" panose="0208090404030B020404" pitchFamily="18" charset="0"/>
              </a:rPr>
              <a:t>Deut. 7</a:t>
            </a:r>
            <a:endParaRPr lang="en-US" sz="11500" dirty="0">
              <a:solidFill>
                <a:srgbClr val="00FFFF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4:7-8; Rom. 8:35-39</a:t>
            </a:r>
            <a:endParaRPr lang="en-US" sz="5400" b="1" u="sng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>
            <a:normAutofit fontScale="77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FFFF"/>
                </a:solidFill>
                <a:ea typeface="Calibri"/>
                <a:cs typeface="Times New Roman"/>
              </a:rPr>
              <a:t>1Jo 4:7 </a:t>
            </a: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Beloved, let us love one another, </a:t>
            </a:r>
            <a:r>
              <a:rPr lang="en-US" sz="36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ea typeface="Calibri"/>
                <a:cs typeface="Times New Roman"/>
              </a:rPr>
              <a:t>for love is of God</a:t>
            </a: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; and everyone who loves is born of God and knows God.  8 He who does not love does not know God, for </a:t>
            </a:r>
            <a:r>
              <a:rPr lang="en-US" u="sng" dirty="0">
                <a:solidFill>
                  <a:srgbClr val="FFC000"/>
                </a:solidFill>
                <a:latin typeface="Cooper Black" panose="0208090404030B020404" pitchFamily="18" charset="0"/>
                <a:ea typeface="Calibri"/>
                <a:cs typeface="Times New Roman"/>
              </a:rPr>
              <a:t>God is love.</a:t>
            </a:r>
            <a:r>
              <a:rPr lang="en-US" dirty="0">
                <a:solidFill>
                  <a:srgbClr val="FFC000"/>
                </a:solidFill>
                <a:ea typeface="Calibri"/>
                <a:cs typeface="Times New Roman"/>
              </a:rPr>
              <a:t>  </a:t>
            </a: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(NKJV)</a:t>
            </a:r>
            <a:endParaRPr lang="en-US" sz="28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 </a:t>
            </a:r>
            <a:endParaRPr lang="en-US" sz="28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FFFF"/>
                </a:solidFill>
                <a:ea typeface="Calibri"/>
                <a:cs typeface="Times New Roman"/>
              </a:rPr>
              <a:t>Ro 8:35 </a:t>
            </a:r>
            <a:r>
              <a:rPr lang="en-US" dirty="0" smtClean="0">
                <a:solidFill>
                  <a:srgbClr val="FFC000"/>
                </a:solidFill>
                <a:effectLst/>
                <a:latin typeface="Cooper Black"/>
                <a:ea typeface="Calibri"/>
                <a:cs typeface="Times New Roman"/>
              </a:rPr>
              <a:t>Who shall separate us from the love of Christ? </a:t>
            </a: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Shall tribulation, or distress, or persecution, or famine, or nakedness, or peril, or sword?</a:t>
            </a:r>
            <a:endParaRPr lang="en-US" sz="28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 36 As it is written: "For Your sake we are killed all day long; We are accounted as sheep for the slaughter."</a:t>
            </a:r>
            <a:endParaRPr lang="en-US" sz="28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 37 Yet in all these </a:t>
            </a:r>
            <a:r>
              <a:rPr lang="en-US" b="1" u="sng" dirty="0">
                <a:solidFill>
                  <a:schemeClr val="bg1"/>
                </a:solidFill>
                <a:ea typeface="Calibri"/>
                <a:cs typeface="Times New Roman"/>
              </a:rPr>
              <a:t>things we are </a:t>
            </a:r>
            <a:r>
              <a:rPr lang="en-US" b="1" u="sng" dirty="0">
                <a:solidFill>
                  <a:srgbClr val="FFC000"/>
                </a:solidFill>
                <a:ea typeface="Calibri"/>
                <a:cs typeface="Times New Roman"/>
              </a:rPr>
              <a:t>more than conquerors through Him who loved us</a:t>
            </a:r>
            <a:r>
              <a:rPr lang="en-US" b="1" dirty="0">
                <a:solidFill>
                  <a:srgbClr val="FFC000"/>
                </a:solidFill>
                <a:ea typeface="Calibri"/>
                <a:cs typeface="Times New Roman"/>
              </a:rPr>
              <a:t>.</a:t>
            </a:r>
            <a:endParaRPr lang="en-US" sz="2800" b="1" dirty="0">
              <a:solidFill>
                <a:srgbClr val="FFC000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 38 For I am persuaded that neither death nor life, nor angels nor principalities nor powers, nor things present nor things to come,</a:t>
            </a:r>
            <a:endParaRPr lang="en-US" sz="28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 39 nor height nor depth, nor any other created thing, shall be </a:t>
            </a:r>
            <a:r>
              <a:rPr lang="en-US" dirty="0" smtClean="0">
                <a:solidFill>
                  <a:srgbClr val="FFC000"/>
                </a:solidFill>
                <a:effectLst/>
                <a:latin typeface="Cooper Black"/>
                <a:ea typeface="Calibri"/>
                <a:cs typeface="Times New Roman"/>
              </a:rPr>
              <a:t>able to separate us from the love of God which is in Christ Jesus our Lord. </a:t>
            </a: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 (NKJV)</a:t>
            </a:r>
            <a:endParaRPr lang="en-US" sz="28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684"/>
            <a:ext cx="9143999" cy="607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00" y="14357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Hittite Empire: 1 of 7 to destroy</a:t>
            </a:r>
            <a:endParaRPr lang="en-US" sz="4000" b="1" u="sng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2700"/>
            <a:ext cx="8686800" cy="1143000"/>
          </a:xfrm>
        </p:spPr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 15:15-16</a:t>
            </a:r>
            <a:endParaRPr lang="en-US" sz="6000" b="1" u="sng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1143000"/>
            <a:ext cx="9118600" cy="5715000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FFFF"/>
                </a:solidFill>
                <a:effectLst/>
                <a:latin typeface="Arial Narrow" panose="020B0606020202030204" pitchFamily="34" charset="0"/>
                <a:ea typeface="Calibri"/>
                <a:cs typeface="Times New Roman"/>
              </a:rPr>
              <a:t>Ge 15:15 </a:t>
            </a:r>
            <a:r>
              <a:rPr lang="en-US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/>
                <a:cs typeface="Times New Roman"/>
              </a:rPr>
              <a:t>"Now as for you, you shall go to your fathers in peace; you shall be buried at a good old age.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/>
                <a:cs typeface="Times New Roman"/>
              </a:rPr>
              <a:t> 16 "But in the fourth generation they shall return here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Times New Roman"/>
              </a:rPr>
              <a:t>, </a:t>
            </a:r>
            <a:r>
              <a:rPr lang="en-US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Times New Roman"/>
              </a:rPr>
              <a:t>for the iniquity of the Amorites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Times New Roman"/>
              </a:rPr>
              <a:t>is not yet complete."</a:t>
            </a:r>
            <a:endParaRPr lang="en-US" sz="4000" b="1" u="sng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Dan. 8:23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FFFF"/>
                </a:solidFill>
                <a:effectLst/>
                <a:latin typeface="Arial Narrow" panose="020B0606020202030204" pitchFamily="34" charset="0"/>
                <a:ea typeface="Calibri"/>
                <a:cs typeface="Times New Roman"/>
              </a:rPr>
              <a:t>Da 8:23 </a:t>
            </a:r>
            <a:r>
              <a:rPr lang="en-US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/>
                <a:cs typeface="Times New Roman"/>
              </a:rPr>
              <a:t>"And in the latter time of their kingdom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Times New Roman"/>
              </a:rPr>
              <a:t>, </a:t>
            </a:r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Times New Roman"/>
              </a:rPr>
              <a:t>When the transgressors have reached their fullness</a:t>
            </a:r>
            <a:r>
              <a:rPr lang="en-US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/>
                <a:cs typeface="Times New Roman"/>
              </a:rPr>
              <a:t>, A king shall arise, Having fierce features, Who understands sinister schemes. (NKJV)</a:t>
            </a:r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Mt. 23:32; 1Thess. 2:16; Phil. 3:19</a:t>
            </a:r>
            <a:endParaRPr lang="en-US" b="1" u="sng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700" y="1066800"/>
            <a:ext cx="9156700" cy="5562600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FFFF"/>
                </a:solidFill>
                <a:effectLst/>
                <a:latin typeface="Arial Narrow" panose="020B0606020202030204" pitchFamily="34" charset="0"/>
                <a:ea typeface="Calibri"/>
                <a:cs typeface="Times New Roman"/>
              </a:rPr>
              <a:t>Mt 23:32 </a:t>
            </a:r>
            <a:r>
              <a:rPr lang="en-US" sz="3900" b="1" u="sng" dirty="0" smtClean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Calibri"/>
                <a:cs typeface="Times New Roman"/>
              </a:rPr>
              <a:t>"</a:t>
            </a:r>
            <a:r>
              <a:rPr lang="en-US" sz="5200" b="1" u="sng" dirty="0" smtClean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Calibri"/>
                <a:cs typeface="Times New Roman"/>
              </a:rPr>
              <a:t>Fill up, then, the measure of your fathers' guilt</a:t>
            </a:r>
            <a:r>
              <a:rPr lang="en-US" sz="3900" b="1" u="sng" dirty="0" smtClean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Calibri"/>
                <a:cs typeface="Times New Roman"/>
              </a:rPr>
              <a:t>.</a:t>
            </a:r>
            <a:endParaRPr lang="en-US" sz="2400" b="1" u="sng" dirty="0">
              <a:solidFill>
                <a:srgbClr val="FFC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FFFF"/>
                </a:solidFill>
                <a:effectLst/>
                <a:latin typeface="Arial Narrow" panose="020B0606020202030204" pitchFamily="34" charset="0"/>
                <a:ea typeface="Calibri"/>
                <a:cs typeface="Times New Roman"/>
              </a:rPr>
              <a:t>1Th 2:16 </a:t>
            </a:r>
            <a:r>
              <a:rPr lang="en-US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/>
                <a:cs typeface="Times New Roman"/>
              </a:rPr>
              <a:t>forbidding us to speak to the Gentiles that they may be saved, </a:t>
            </a:r>
            <a:r>
              <a:rPr lang="en-US" sz="4300" b="1" u="sng" dirty="0" smtClean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Calibri"/>
                <a:cs typeface="Times New Roman"/>
              </a:rPr>
              <a:t>so as always to fill up the measure of their sins; </a:t>
            </a:r>
            <a:r>
              <a:rPr lang="en-US" sz="3500" b="1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/>
                <a:cs typeface="Times New Roman"/>
              </a:rPr>
              <a:t>but wrath has come upon them to the uttermost. </a:t>
            </a:r>
            <a:r>
              <a:rPr lang="en-US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00FFFF"/>
                </a:solidFill>
                <a:effectLst/>
                <a:latin typeface="Arial Narrow" panose="020B0606020202030204" pitchFamily="34" charset="0"/>
                <a:ea typeface="Calibri"/>
                <a:cs typeface="Times New Roman"/>
              </a:rPr>
              <a:t>Php</a:t>
            </a:r>
            <a:r>
              <a:rPr lang="en-US" b="1" dirty="0" smtClean="0">
                <a:solidFill>
                  <a:srgbClr val="00FFFF"/>
                </a:solidFill>
                <a:effectLst/>
                <a:latin typeface="Arial Narrow" panose="020B0606020202030204" pitchFamily="34" charset="0"/>
                <a:ea typeface="Calibri"/>
                <a:cs typeface="Times New Roman"/>
              </a:rPr>
              <a:t> 3:19 </a:t>
            </a:r>
            <a:r>
              <a:rPr lang="en-US" sz="3800" b="1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/>
                <a:cs typeface="Times New Roman"/>
              </a:rPr>
              <a:t>whose end is destruction, whose god is their belly, and whose glory is in their shame--   </a:t>
            </a:r>
            <a:r>
              <a:rPr lang="en-US" sz="5200" u="sng" dirty="0" smtClean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Calibri"/>
                <a:cs typeface="Times New Roman"/>
              </a:rPr>
              <a:t>who set their mind on earthly things</a:t>
            </a:r>
            <a:r>
              <a:rPr lang="en-US" sz="4700" u="sng" dirty="0" smtClean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Calibri"/>
                <a:cs typeface="Times New Roman"/>
              </a:rPr>
              <a:t>.</a:t>
            </a:r>
            <a:r>
              <a:rPr lang="en-US" sz="4000" u="sng" dirty="0" smtClean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en-US" u="sng" dirty="0" smtClean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en-US" sz="1900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/>
                <a:cs typeface="Times New Roman"/>
              </a:rPr>
              <a:t>(NKJV)</a:t>
            </a:r>
            <a:endParaRPr lang="en-US" sz="1500" dirty="0">
              <a:solidFill>
                <a:schemeClr val="bg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What we learn?</a:t>
            </a:r>
            <a:endParaRPr lang="en-US" sz="72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10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There comes a time when people are beyond repentance. – “Overcome”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2Pet. 3:20-22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knows –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Psa. 139; Romans 1-3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wants all to repent –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Pet. 3:9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give steadfast diligence to obey </a:t>
            </a:r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2Tim. 3:1-11; 1Cor :15:58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be living examples to world -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5:16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complete TRUST in His righteous judgement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NO idols of this life!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81000"/>
            <a:ext cx="5943600" cy="5970865"/>
          </a:xfrm>
          <a:prstGeom prst="rect">
            <a:avLst/>
          </a:prstGeom>
          <a:solidFill>
            <a:srgbClr val="5C0000"/>
          </a:solidFill>
          <a:effectLst>
            <a:glow rad="901700">
              <a:srgbClr val="FFFF00"/>
            </a:glow>
            <a:softEdge rad="31750"/>
          </a:effectLst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Money</a:t>
            </a: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Fame power or position</a:t>
            </a: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Safety</a:t>
            </a: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Career</a:t>
            </a: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Tech, social media</a:t>
            </a: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Appearance, weight</a:t>
            </a: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Hobbies</a:t>
            </a: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Relationships / romance</a:t>
            </a: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Children</a:t>
            </a: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Family</a:t>
            </a: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Emotions / desires</a:t>
            </a: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Covetousness</a:t>
            </a: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Worry of future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706563"/>
            <a:ext cx="91694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0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"/>
            <a:ext cx="8991600" cy="63119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 exposure to dark way of evil world</a:t>
            </a:r>
          </a:p>
          <a:p>
            <a:pPr lvl="1"/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1Cor 15:33; 1Pet 3:15; 2Cor 6; Eph. 5:11</a:t>
            </a:r>
          </a:p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– ONLY 2 Options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11:23</a:t>
            </a:r>
          </a:p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ourselves DAILY </a:t>
            </a:r>
          </a:p>
          <a:p>
            <a:pPr marL="457200" lvl="1" indent="0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b="1" dirty="0" smtClean="0">
                <a:solidFill>
                  <a:srgbClr val="00FFFF"/>
                </a:solidFill>
              </a:rPr>
              <a:t>“whose side am I on?”</a:t>
            </a:r>
            <a:r>
              <a:rPr lang="en-US" sz="6000" b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NOT be on both!</a:t>
            </a:r>
            <a:endParaRPr lang="en-US" sz="3600" b="1" dirty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17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9785" y="1"/>
            <a:ext cx="10253786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9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9118600" cy="1143000"/>
          </a:xfrm>
        </p:spPr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36:5-7</a:t>
            </a:r>
            <a:endParaRPr lang="en-US" sz="6000" b="1" u="sng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00" y="1219200"/>
            <a:ext cx="9169400" cy="5334000"/>
          </a:xfrm>
        </p:spPr>
        <p:txBody>
          <a:bodyPr>
            <a:normAutofit fontScale="925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FFFF"/>
                </a:solidFill>
                <a:ea typeface="Calibri"/>
                <a:cs typeface="Times New Roman"/>
              </a:rPr>
              <a:t>Ps 36:5 </a:t>
            </a:r>
            <a:r>
              <a:rPr lang="en-US" sz="4000" dirty="0" smtClean="0">
                <a:solidFill>
                  <a:srgbClr val="FFFF00"/>
                </a:solidFill>
                <a:effectLst/>
                <a:latin typeface="Cooper Black"/>
                <a:ea typeface="Calibri"/>
                <a:cs typeface="Times New Roman"/>
              </a:rPr>
              <a:t>Your mercy, O LORD, is in the heavens</a:t>
            </a:r>
            <a:r>
              <a:rPr lang="en-US" sz="3400" dirty="0" smtClean="0">
                <a:solidFill>
                  <a:schemeClr val="bg1"/>
                </a:solidFill>
                <a:effectLst/>
                <a:latin typeface="Cooper Black"/>
                <a:ea typeface="Calibri"/>
                <a:cs typeface="Times New Roman"/>
              </a:rPr>
              <a:t>; </a:t>
            </a:r>
            <a:endParaRPr lang="en-US" sz="3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Your faithfulness reaches to the clouds.</a:t>
            </a:r>
            <a:endParaRPr lang="en-US" sz="28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 6 Your righteousness is like the great mountains; </a:t>
            </a:r>
            <a:endParaRPr lang="en-US" sz="28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Your judgments are a great deep; O LORD, You preserve man and beast.  </a:t>
            </a:r>
            <a:endParaRPr lang="en-US" sz="28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7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/>
                <a:ea typeface="Calibri"/>
                <a:cs typeface="Times New Roman"/>
              </a:rPr>
              <a:t>How precious is Your lovingkindness, O God! 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Therefore the children of men put their trust under the shadow of Your wings.  </a:t>
            </a:r>
            <a:endParaRPr lang="en-US" sz="28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 </a:t>
            </a:r>
            <a:endParaRPr lang="en-US" sz="28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08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128" y="12700"/>
            <a:ext cx="10768224" cy="715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52" y="12700"/>
            <a:ext cx="9264952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2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Eph. 2:4-7</a:t>
            </a:r>
            <a:endParaRPr lang="en-US" sz="8000" u="sng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1"/>
            <a:ext cx="9067800" cy="5486400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00FFFF"/>
                </a:solidFill>
                <a:ea typeface="Calibri"/>
                <a:cs typeface="Times New Roman"/>
              </a:rPr>
              <a:t>Eph</a:t>
            </a:r>
            <a:r>
              <a:rPr lang="en-US" dirty="0" smtClean="0">
                <a:solidFill>
                  <a:srgbClr val="00FFFF"/>
                </a:solidFill>
                <a:ea typeface="Calibri"/>
                <a:cs typeface="Times New Roman"/>
              </a:rPr>
              <a:t> 2:4 </a:t>
            </a:r>
            <a:r>
              <a:rPr lang="en-US" dirty="0" smtClean="0">
                <a:solidFill>
                  <a:schemeClr val="bg1"/>
                </a:solidFill>
                <a:ea typeface="Calibri"/>
                <a:cs typeface="Times New Roman"/>
              </a:rPr>
              <a:t>But God, who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/>
                <a:ea typeface="Calibri"/>
                <a:cs typeface="Times New Roman"/>
              </a:rPr>
              <a:t>is rich in mercy, because of His great love with which He loved us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,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  <a:ea typeface="Calibri"/>
                <a:cs typeface="Times New Roman"/>
              </a:rPr>
              <a:t> 5 even when we were dead in trespasses, made us alive together with Christ (by grace you have been saved),</a:t>
            </a:r>
            <a:endParaRPr lang="en-US" sz="2800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  <a:ea typeface="Calibri"/>
                <a:cs typeface="Times New Roman"/>
              </a:rPr>
              <a:t> 6 and raised us up together, and </a:t>
            </a:r>
            <a:endParaRPr lang="en-US" sz="2800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  <a:ea typeface="Calibri"/>
                <a:cs typeface="Times New Roman"/>
              </a:rPr>
              <a:t>made us sit together in the heavenly places in Christ Jesus,  7 that in the ages to come </a:t>
            </a: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/>
                <a:ea typeface="Calibri"/>
                <a:cs typeface="Times New Roman"/>
              </a:rPr>
              <a:t>He might show the exceeding riches of His grace in His kindness toward us in Christ Jesus. </a:t>
            </a:r>
            <a:r>
              <a:rPr lang="en-U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en-US" dirty="0" smtClean="0">
                <a:solidFill>
                  <a:schemeClr val="bg1"/>
                </a:solidFill>
                <a:ea typeface="Calibri"/>
                <a:cs typeface="Times New Roman"/>
              </a:rPr>
              <a:t>(NKJV)</a:t>
            </a:r>
            <a:endParaRPr lang="en-US" sz="2800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10591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3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3:16; Rom. 5:7-8; Isa. 54:10</a:t>
            </a:r>
            <a:endParaRPr lang="en-US" sz="4800" b="1" u="sng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81600"/>
          </a:xfrm>
        </p:spPr>
        <p:txBody>
          <a:bodyPr>
            <a:normAutofit fontScale="77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Joh 3:16 </a:t>
            </a:r>
            <a:r>
              <a:rPr lang="en-US" sz="3600" dirty="0">
                <a:solidFill>
                  <a:srgbClr val="FFFF00"/>
                </a:solidFill>
                <a:ea typeface="Calibri"/>
                <a:cs typeface="Times New Roman"/>
              </a:rPr>
              <a:t>"</a:t>
            </a:r>
            <a:r>
              <a:rPr lang="en-US" sz="3600" dirty="0" smtClean="0">
                <a:solidFill>
                  <a:srgbClr val="FFFF00"/>
                </a:solidFill>
                <a:effectLst/>
                <a:latin typeface="Cooper Black"/>
                <a:ea typeface="Calibri"/>
                <a:cs typeface="Times New Roman"/>
              </a:rPr>
              <a:t>For God so loved the world that He gave His only begotten Son</a:t>
            </a: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, that whoever believes in Him should not perish but have everlasting life. (NKJV)</a:t>
            </a:r>
            <a:endParaRPr lang="en-US" sz="28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 </a:t>
            </a:r>
            <a:endParaRPr lang="en-US" sz="28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Ro 5:7 For scarcely for a righteous man will one die; </a:t>
            </a:r>
            <a:endParaRPr lang="en-US" sz="28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yet perhaps for a good man someone would even dare to die.</a:t>
            </a:r>
            <a:endParaRPr lang="en-US" sz="28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 8 But </a:t>
            </a:r>
            <a:r>
              <a:rPr lang="en-US" dirty="0" smtClean="0">
                <a:solidFill>
                  <a:srgbClr val="FFFF00"/>
                </a:solidFill>
                <a:effectLst/>
                <a:latin typeface="Cooper Black"/>
                <a:ea typeface="Calibri"/>
                <a:cs typeface="Times New Roman"/>
              </a:rPr>
              <a:t>God demonstrates His own love toward us</a:t>
            </a: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, in that while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/>
                <a:ea typeface="Calibri"/>
                <a:cs typeface="Times New Roman"/>
              </a:rPr>
              <a:t>we were still sinners, Christ died for us. 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 </a:t>
            </a:r>
            <a:endParaRPr lang="en-US" sz="28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Isa 54:10 For the mountains shall depart;  And the hills be removed, But </a:t>
            </a:r>
            <a:r>
              <a:rPr lang="en-US" sz="3600" dirty="0" smtClean="0">
                <a:solidFill>
                  <a:srgbClr val="FFFF00"/>
                </a:solidFill>
                <a:effectLst/>
                <a:latin typeface="Cooper Black"/>
                <a:ea typeface="Calibri"/>
                <a:cs typeface="Times New Roman"/>
              </a:rPr>
              <a:t>My kindness shall not depart from you</a:t>
            </a: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, Nor </a:t>
            </a:r>
            <a:endParaRPr lang="en-US" sz="28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shall My covenant of peace be removed," </a:t>
            </a:r>
            <a:endParaRPr lang="en-US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  <a:ea typeface="Calibri"/>
                <a:cs typeface="Times New Roman"/>
              </a:rPr>
              <a:t>Says </a:t>
            </a: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the LORD, </a:t>
            </a:r>
            <a:r>
              <a:rPr lang="en-US" sz="4100" dirty="0">
                <a:solidFill>
                  <a:srgbClr val="FFFF00"/>
                </a:solidFill>
                <a:latin typeface="Cooper Black" panose="0208090404030B020404" pitchFamily="18" charset="0"/>
                <a:ea typeface="Calibri"/>
                <a:cs typeface="Times New Roman"/>
              </a:rPr>
              <a:t>who has mercy on you.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5158</TotalTime>
  <Words>808</Words>
  <Application>Microsoft Office PowerPoint</Application>
  <PresentationFormat>On-screen Show (4:3)</PresentationFormat>
  <Paragraphs>109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Goodness (love)  and Severity  (Justice, Righteousness)  of God </vt:lpstr>
      <vt:lpstr>1 John 4:7-8; Rom. 8:35-39</vt:lpstr>
      <vt:lpstr>PowerPoint Presentation</vt:lpstr>
      <vt:lpstr>Psalm 36:5-7</vt:lpstr>
      <vt:lpstr>PowerPoint Presentation</vt:lpstr>
      <vt:lpstr>PowerPoint Presentation</vt:lpstr>
      <vt:lpstr>Eph. 2:4-7</vt:lpstr>
      <vt:lpstr>PowerPoint Presentation</vt:lpstr>
      <vt:lpstr>John 3:16; Rom. 5:7-8; Isa. 54:10</vt:lpstr>
      <vt:lpstr>John 15:9-13</vt:lpstr>
      <vt:lpstr>Lam. 3:22-23</vt:lpstr>
      <vt:lpstr>023 - Great Is Thy Faithfulness - 1.1</vt:lpstr>
      <vt:lpstr>023 - Great Is Thy Faithfulness - 1.2</vt:lpstr>
      <vt:lpstr>023 - Great Is Thy Faithfulness - 1.3</vt:lpstr>
      <vt:lpstr>023 - Great Is Thy Faithfulness - C.1</vt:lpstr>
      <vt:lpstr>023 - Great Is Thy Faithfulness - C.2</vt:lpstr>
      <vt:lpstr>023 - Great Is Thy Faithfulness - C.3</vt:lpstr>
      <vt:lpstr>Rom. 11:22</vt:lpstr>
      <vt:lpstr>PowerPoint Presentation</vt:lpstr>
      <vt:lpstr>PowerPoint Presentation</vt:lpstr>
      <vt:lpstr>Gen 15:15-16</vt:lpstr>
      <vt:lpstr>Dan. 8:23</vt:lpstr>
      <vt:lpstr>Mt. 23:32; 1Thess. 2:16; Phil. 3:19</vt:lpstr>
      <vt:lpstr>What we learn?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Shanks</dc:creator>
  <cp:lastModifiedBy>William Shanks</cp:lastModifiedBy>
  <cp:revision>20</cp:revision>
  <dcterms:created xsi:type="dcterms:W3CDTF">2024-03-27T11:05:08Z</dcterms:created>
  <dcterms:modified xsi:type="dcterms:W3CDTF">2024-03-31T01:03:48Z</dcterms:modified>
</cp:coreProperties>
</file>