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48"/>
  </p:notesMasterIdLst>
  <p:handoutMasterIdLst>
    <p:handoutMasterId r:id="rId49"/>
  </p:handoutMasterIdLst>
  <p:sldIdLst>
    <p:sldId id="302" r:id="rId2"/>
    <p:sldId id="303" r:id="rId3"/>
    <p:sldId id="304" r:id="rId4"/>
    <p:sldId id="305" r:id="rId5"/>
    <p:sldId id="306" r:id="rId6"/>
    <p:sldId id="307" r:id="rId7"/>
    <p:sldId id="258" r:id="rId8"/>
    <p:sldId id="259" r:id="rId9"/>
    <p:sldId id="273" r:id="rId10"/>
    <p:sldId id="260" r:id="rId11"/>
    <p:sldId id="261" r:id="rId12"/>
    <p:sldId id="264" r:id="rId13"/>
    <p:sldId id="265" r:id="rId14"/>
    <p:sldId id="266" r:id="rId15"/>
    <p:sldId id="267" r:id="rId16"/>
    <p:sldId id="270" r:id="rId17"/>
    <p:sldId id="271" r:id="rId18"/>
    <p:sldId id="274" r:id="rId19"/>
    <p:sldId id="276" r:id="rId20"/>
    <p:sldId id="299" r:id="rId21"/>
    <p:sldId id="278" r:id="rId22"/>
    <p:sldId id="279" r:id="rId23"/>
    <p:sldId id="286" r:id="rId24"/>
    <p:sldId id="315" r:id="rId25"/>
    <p:sldId id="324" r:id="rId26"/>
    <p:sldId id="316" r:id="rId27"/>
    <p:sldId id="317" r:id="rId28"/>
    <p:sldId id="318" r:id="rId29"/>
    <p:sldId id="319" r:id="rId30"/>
    <p:sldId id="320" r:id="rId31"/>
    <p:sldId id="321" r:id="rId32"/>
    <p:sldId id="287" r:id="rId33"/>
    <p:sldId id="288" r:id="rId34"/>
    <p:sldId id="292" r:id="rId35"/>
    <p:sldId id="293" r:id="rId36"/>
    <p:sldId id="308" r:id="rId37"/>
    <p:sldId id="295" r:id="rId38"/>
    <p:sldId id="296" r:id="rId39"/>
    <p:sldId id="297" r:id="rId40"/>
    <p:sldId id="300" r:id="rId41"/>
    <p:sldId id="298" r:id="rId42"/>
    <p:sldId id="301" r:id="rId43"/>
    <p:sldId id="325" r:id="rId44"/>
    <p:sldId id="322" r:id="rId45"/>
    <p:sldId id="257" r:id="rId46"/>
    <p:sldId id="323" r:id="rId47"/>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0FF00"/>
    <a:srgbClr val="00FFFF"/>
    <a:srgbClr val="FFFF00"/>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34594" autoAdjust="0"/>
    <p:restoredTop sz="86460" autoAdjust="0"/>
  </p:normalViewPr>
  <p:slideViewPr>
    <p:cSldViewPr>
      <p:cViewPr>
        <p:scale>
          <a:sx n="30" d="100"/>
          <a:sy n="30" d="100"/>
        </p:scale>
        <p:origin x="-787" y="-422"/>
      </p:cViewPr>
      <p:guideLst>
        <p:guide orient="horz" pos="2160"/>
        <p:guide pos="2880"/>
      </p:guideLst>
    </p:cSldViewPr>
  </p:slideViewPr>
  <p:outlineViewPr>
    <p:cViewPr>
      <p:scale>
        <a:sx n="33" d="100"/>
        <a:sy n="33" d="100"/>
      </p:scale>
      <p:origin x="0" y="36480"/>
    </p:cViewPr>
  </p:outlineViewPr>
  <p:notesTextViewPr>
    <p:cViewPr>
      <p:scale>
        <a:sx n="100" d="100"/>
        <a:sy n="100" d="100"/>
      </p:scale>
      <p:origin x="0" y="0"/>
    </p:cViewPr>
  </p:notesTextViewPr>
  <p:sorterViewPr>
    <p:cViewPr>
      <p:scale>
        <a:sx n="70" d="100"/>
        <a:sy n="70" d="100"/>
      </p:scale>
      <p:origin x="0" y="6331"/>
    </p:cViewPr>
  </p:sorterViewPr>
  <p:notesViewPr>
    <p:cSldViewPr>
      <p:cViewPr>
        <p:scale>
          <a:sx n="70" d="100"/>
          <a:sy n="70" d="100"/>
        </p:scale>
        <p:origin x="-1656" y="374"/>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ltGray">
          <a:xfrm>
            <a:off x="0" y="0"/>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936" tIns="46968" rIns="93936" bIns="46968" numCol="1" anchor="t" anchorCtr="0" compatLnSpc="1">
            <a:prstTxWarp prst="textNoShape">
              <a:avLst/>
            </a:prstTxWarp>
          </a:bodyPr>
          <a:lstStyle>
            <a:lvl1pPr>
              <a:defRPr sz="1200"/>
            </a:lvl1pPr>
          </a:lstStyle>
          <a:p>
            <a:endParaRPr lang="en-US" altLang="en-US"/>
          </a:p>
        </p:txBody>
      </p:sp>
      <p:sp>
        <p:nvSpPr>
          <p:cNvPr id="126979" name="Rectangle 3"/>
          <p:cNvSpPr>
            <a:spLocks noGrp="1" noChangeArrowheads="1"/>
          </p:cNvSpPr>
          <p:nvPr>
            <p:ph type="dt" sz="quarter" idx="1"/>
          </p:nvPr>
        </p:nvSpPr>
        <p:spPr bwMode="ltGray">
          <a:xfrm>
            <a:off x="4010342" y="0"/>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936" tIns="46968" rIns="93936" bIns="46968" numCol="1" anchor="t" anchorCtr="0" compatLnSpc="1">
            <a:prstTxWarp prst="textNoShape">
              <a:avLst/>
            </a:prstTxWarp>
          </a:bodyPr>
          <a:lstStyle>
            <a:lvl1pPr algn="r">
              <a:defRPr sz="1200"/>
            </a:lvl1pPr>
          </a:lstStyle>
          <a:p>
            <a:endParaRPr lang="en-US" altLang="en-US"/>
          </a:p>
        </p:txBody>
      </p:sp>
      <p:sp>
        <p:nvSpPr>
          <p:cNvPr id="126980" name="Rectangle 4"/>
          <p:cNvSpPr>
            <a:spLocks noGrp="1" noChangeArrowheads="1"/>
          </p:cNvSpPr>
          <p:nvPr>
            <p:ph type="ftr" sz="quarter" idx="2"/>
          </p:nvPr>
        </p:nvSpPr>
        <p:spPr bwMode="ltGray">
          <a:xfrm>
            <a:off x="0" y="889492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936" tIns="46968" rIns="93936" bIns="46968" numCol="1" anchor="b" anchorCtr="0" compatLnSpc="1">
            <a:prstTxWarp prst="textNoShape">
              <a:avLst/>
            </a:prstTxWarp>
          </a:bodyPr>
          <a:lstStyle>
            <a:lvl1pPr>
              <a:defRPr sz="1200"/>
            </a:lvl1pPr>
          </a:lstStyle>
          <a:p>
            <a:endParaRPr lang="en-US" altLang="en-US"/>
          </a:p>
        </p:txBody>
      </p:sp>
      <p:sp>
        <p:nvSpPr>
          <p:cNvPr id="126981" name="Rectangle 5"/>
          <p:cNvSpPr>
            <a:spLocks noGrp="1" noChangeArrowheads="1"/>
          </p:cNvSpPr>
          <p:nvPr>
            <p:ph type="sldNum" sz="quarter" idx="3"/>
          </p:nvPr>
        </p:nvSpPr>
        <p:spPr bwMode="ltGray">
          <a:xfrm>
            <a:off x="4010342" y="889492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936" tIns="46968" rIns="93936" bIns="46968" numCol="1" anchor="b" anchorCtr="0" compatLnSpc="1">
            <a:prstTxWarp prst="textNoShape">
              <a:avLst/>
            </a:prstTxWarp>
          </a:bodyPr>
          <a:lstStyle>
            <a:lvl1pPr algn="r">
              <a:defRPr sz="1200"/>
            </a:lvl1pPr>
          </a:lstStyle>
          <a:p>
            <a:fld id="{CE615D29-368B-4183-A5D0-60F489D20CB7}" type="slidenum">
              <a:rPr lang="en-US" altLang="en-US"/>
              <a:pPr/>
              <a:t>‹#›</a:t>
            </a:fld>
            <a:endParaRPr lang="en-US" altLang="en-US"/>
          </a:p>
        </p:txBody>
      </p:sp>
    </p:spTree>
    <p:extLst>
      <p:ext uri="{BB962C8B-B14F-4D97-AF65-F5344CB8AC3E}">
        <p14:creationId xmlns:p14="http://schemas.microsoft.com/office/powerpoint/2010/main" val="2135330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defRPr sz="1200"/>
            </a:lvl1pPr>
          </a:lstStyle>
          <a:p>
            <a:endParaRPr lang="en-US" altLang="en-US"/>
          </a:p>
        </p:txBody>
      </p:sp>
      <p:sp>
        <p:nvSpPr>
          <p:cNvPr id="3075" name="Rectangle 3"/>
          <p:cNvSpPr>
            <a:spLocks noGrp="1" noChangeArrowheads="1"/>
          </p:cNvSpPr>
          <p:nvPr>
            <p:ph type="dt" idx="1"/>
          </p:nvPr>
        </p:nvSpPr>
        <p:spPr bwMode="auto">
          <a:xfrm>
            <a:off x="4010342" y="0"/>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a:defRPr sz="1200"/>
            </a:lvl1pPr>
          </a:lstStyle>
          <a:p>
            <a:endParaRPr lang="en-US" altLang="en-US"/>
          </a:p>
        </p:txBody>
      </p:sp>
      <p:sp>
        <p:nvSpPr>
          <p:cNvPr id="3076"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3610" y="4447461"/>
            <a:ext cx="5189855" cy="4213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89492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defRPr sz="1200"/>
            </a:lvl1pPr>
          </a:lstStyle>
          <a:p>
            <a:endParaRPr lang="en-US" altLang="en-US"/>
          </a:p>
        </p:txBody>
      </p:sp>
      <p:sp>
        <p:nvSpPr>
          <p:cNvPr id="3079" name="Rectangle 7"/>
          <p:cNvSpPr>
            <a:spLocks noGrp="1" noChangeArrowheads="1"/>
          </p:cNvSpPr>
          <p:nvPr>
            <p:ph type="sldNum" sz="quarter" idx="5"/>
          </p:nvPr>
        </p:nvSpPr>
        <p:spPr bwMode="auto">
          <a:xfrm>
            <a:off x="4010342" y="889492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a:defRPr sz="1200"/>
            </a:lvl1pPr>
          </a:lstStyle>
          <a:p>
            <a:fld id="{944C1430-BB55-42C5-AEBA-40EF6E178E88}" type="slidenum">
              <a:rPr lang="en-US" altLang="en-US"/>
              <a:pPr/>
              <a:t>‹#›</a:t>
            </a:fld>
            <a:endParaRPr lang="en-US" altLang="en-US"/>
          </a:p>
        </p:txBody>
      </p:sp>
    </p:spTree>
    <p:extLst>
      <p:ext uri="{BB962C8B-B14F-4D97-AF65-F5344CB8AC3E}">
        <p14:creationId xmlns:p14="http://schemas.microsoft.com/office/powerpoint/2010/main" val="28044073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8" Type="http://schemas.openxmlformats.org/officeDocument/2006/relationships/hyperlink" Target="http://biblehub.com/ephesians/3-18.htm" TargetMode="External"/><Relationship Id="rId3" Type="http://schemas.openxmlformats.org/officeDocument/2006/relationships/hyperlink" Target="http://biblehub.com/ephesians/3-14.htm" TargetMode="External"/><Relationship Id="rId7" Type="http://schemas.openxmlformats.org/officeDocument/2006/relationships/hyperlink" Target="http://biblehub.com/ephesians/3-17.htm" TargetMode="External"/><Relationship Id="rId2" Type="http://schemas.openxmlformats.org/officeDocument/2006/relationships/slide" Target="../slides/slide42.xml"/><Relationship Id="rId1" Type="http://schemas.openxmlformats.org/officeDocument/2006/relationships/notesMaster" Target="../notesMasters/notesMaster1.xml"/><Relationship Id="rId6" Type="http://schemas.openxmlformats.org/officeDocument/2006/relationships/hyperlink" Target="http://biblehub.com/ephesians/3-16.htm" TargetMode="External"/><Relationship Id="rId5" Type="http://schemas.openxmlformats.org/officeDocument/2006/relationships/hyperlink" Target="https://biblehub.com/esv/ephesians/3.htm#footnotes" TargetMode="External"/><Relationship Id="rId4" Type="http://schemas.openxmlformats.org/officeDocument/2006/relationships/hyperlink" Target="http://biblehub.com/ephesians/3-15.htm" TargetMode="External"/><Relationship Id="rId9" Type="http://schemas.openxmlformats.org/officeDocument/2006/relationships/hyperlink" Target="http://biblehub.com/ephesians/3-19.htm" TargetMode="Externa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4C1430-BB55-42C5-AEBA-40EF6E178E88}" type="slidenum">
              <a:rPr lang="en-US" altLang="en-US" smtClean="0"/>
              <a:pPr/>
              <a:t>1</a:t>
            </a:fld>
            <a:endParaRPr lang="en-US" altLang="en-US"/>
          </a:p>
        </p:txBody>
      </p:sp>
    </p:spTree>
    <p:extLst>
      <p:ext uri="{BB962C8B-B14F-4D97-AF65-F5344CB8AC3E}">
        <p14:creationId xmlns:p14="http://schemas.microsoft.com/office/powerpoint/2010/main" val="3911946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166185-CC77-4AA4-AD15-D9CCD8C04EF7}" type="slidenum">
              <a:rPr lang="en-US" altLang="en-US"/>
              <a:pPr/>
              <a:t>10</a:t>
            </a:fld>
            <a:endParaRPr lang="en-US" altLang="en-US"/>
          </a:p>
        </p:txBody>
      </p:sp>
      <p:sp>
        <p:nvSpPr>
          <p:cNvPr id="122882" name="Rectangle 2"/>
          <p:cNvSpPr>
            <a:spLocks noGrp="1" noRot="1" noChangeAspect="1" noChangeArrowheads="1" noTextEdit="1"/>
          </p:cNvSpPr>
          <p:nvPr>
            <p:ph type="sldImg"/>
          </p:nvPr>
        </p:nvSpPr>
        <p:spPr>
          <a:ln/>
        </p:spPr>
      </p:sp>
      <p:sp>
        <p:nvSpPr>
          <p:cNvPr id="1228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F8AC03-AB1A-4919-984D-5FEA6D37DC57}" type="slidenum">
              <a:rPr lang="en-US" altLang="en-US"/>
              <a:pPr/>
              <a:t>11</a:t>
            </a:fld>
            <a:endParaRPr lang="en-US" alt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8569C3-591A-404B-BF46-74BB36A83E99}" type="slidenum">
              <a:rPr lang="en-US" altLang="en-US"/>
              <a:pPr/>
              <a:t>12</a:t>
            </a:fld>
            <a:endParaRPr lang="en-US" altLang="en-US"/>
          </a:p>
        </p:txBody>
      </p:sp>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6D257A-9C64-4C54-B9F8-9B32D4CA4E35}" type="slidenum">
              <a:rPr lang="en-US" altLang="en-US"/>
              <a:pPr/>
              <a:t>13</a:t>
            </a:fld>
            <a:endParaRPr lang="en-US" alt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E4836D-ED5C-4659-A934-F6383F5C5F27}" type="slidenum">
              <a:rPr lang="en-US" altLang="en-US"/>
              <a:pPr/>
              <a:t>14</a:t>
            </a:fld>
            <a:endParaRPr lang="en-US" altLang="en-US"/>
          </a:p>
        </p:txBody>
      </p:sp>
      <p:sp>
        <p:nvSpPr>
          <p:cNvPr id="118786" name="Rectangle 2"/>
          <p:cNvSpPr>
            <a:spLocks noGrp="1" noRot="1" noChangeAspect="1" noChangeArrowheads="1" noTextEdit="1"/>
          </p:cNvSpPr>
          <p:nvPr>
            <p:ph type="sldImg"/>
          </p:nvPr>
        </p:nvSpPr>
        <p:spPr>
          <a:xfrm>
            <a:off x="3552825" y="11113"/>
            <a:ext cx="3532188" cy="2649537"/>
          </a:xfrm>
          <a:ln/>
        </p:spPr>
      </p:sp>
      <p:sp>
        <p:nvSpPr>
          <p:cNvPr id="118787" name="Rectangle 3"/>
          <p:cNvSpPr>
            <a:spLocks noGrp="1" noChangeArrowheads="1"/>
          </p:cNvSpPr>
          <p:nvPr>
            <p:ph type="body" idx="1"/>
          </p:nvPr>
        </p:nvSpPr>
        <p:spPr>
          <a:xfrm>
            <a:off x="78634" y="2730897"/>
            <a:ext cx="6919807" cy="4993640"/>
          </a:xfrm>
        </p:spPr>
        <p:txBody>
          <a:bodyPr/>
          <a:lstStyle/>
          <a:p>
            <a:r>
              <a:rPr lang="en-US" altLang="en-US" sz="2100" dirty="0">
                <a:latin typeface="Subway" pitchFamily="2" charset="0"/>
              </a:rPr>
              <a:t>Symptoms of “Fact Keepers”</a:t>
            </a:r>
            <a:endParaRPr lang="en-US" altLang="en-US" sz="2100" dirty="0">
              <a:latin typeface="Arial Narrow" pitchFamily="34" charset="0"/>
            </a:endParaRPr>
          </a:p>
          <a:p>
            <a:pPr marL="176131" indent="-176131">
              <a:buFont typeface="Arial" panose="020B0604020202020204" pitchFamily="34" charset="0"/>
              <a:buChar char="•"/>
            </a:pPr>
            <a:r>
              <a:rPr lang="en-US" altLang="en-US" sz="2100" dirty="0">
                <a:latin typeface="Arial Narrow" pitchFamily="34" charset="0"/>
              </a:rPr>
              <a:t>Feel no little reason to return Sunday / Wed evenings. </a:t>
            </a:r>
          </a:p>
          <a:p>
            <a:pPr marL="176131" indent="-176131">
              <a:buFont typeface="Arial" panose="020B0604020202020204" pitchFamily="34" charset="0"/>
              <a:buChar char="•"/>
            </a:pPr>
            <a:r>
              <a:rPr lang="en-US" altLang="en-US" sz="2100" dirty="0">
                <a:latin typeface="Arial Narrow" pitchFamily="34" charset="0"/>
              </a:rPr>
              <a:t>Parents more interested in secular than spiritual</a:t>
            </a:r>
          </a:p>
          <a:p>
            <a:pPr marL="176131" indent="-176131">
              <a:buFont typeface="Arial" panose="020B0604020202020204" pitchFamily="34" charset="0"/>
              <a:buChar char="•"/>
            </a:pPr>
            <a:r>
              <a:rPr lang="en-US" altLang="en-US" sz="2100" dirty="0">
                <a:latin typeface="Arial Narrow" pitchFamily="34" charset="0"/>
              </a:rPr>
              <a:t>Contribute only 2-3%  of gross income</a:t>
            </a:r>
          </a:p>
          <a:p>
            <a:pPr marL="176131" indent="-176131">
              <a:buFont typeface="Arial" panose="020B0604020202020204" pitchFamily="34" charset="0"/>
              <a:buChar char="•"/>
            </a:pPr>
            <a:r>
              <a:rPr lang="en-US" altLang="en-US" sz="2100" dirty="0">
                <a:latin typeface="Arial Narrow" pitchFamily="34" charset="0"/>
              </a:rPr>
              <a:t>Mothers leaving children for finer living</a:t>
            </a:r>
          </a:p>
          <a:p>
            <a:pPr marL="176131" indent="-176131">
              <a:buFont typeface="Arial" panose="020B0604020202020204" pitchFamily="34" charset="0"/>
              <a:buChar char="•"/>
            </a:pPr>
            <a:r>
              <a:rPr lang="en-US" altLang="en-US" sz="2100" dirty="0">
                <a:latin typeface="Arial Narrow" pitchFamily="34" charset="0"/>
              </a:rPr>
              <a:t>Fathers forsake family for finer things</a:t>
            </a:r>
          </a:p>
          <a:p>
            <a:pPr marL="176131" indent="-176131">
              <a:buFont typeface="Arial" panose="020B0604020202020204" pitchFamily="34" charset="0"/>
              <a:buChar char="•"/>
            </a:pPr>
            <a:r>
              <a:rPr lang="en-US" altLang="en-US" sz="2100" dirty="0">
                <a:latin typeface="Arial Narrow" pitchFamily="34" charset="0"/>
              </a:rPr>
              <a:t>Choosing recreation over spiritual</a:t>
            </a:r>
          </a:p>
          <a:p>
            <a:pPr marL="176131" indent="-176131">
              <a:buFont typeface="Arial" panose="020B0604020202020204" pitchFamily="34" charset="0"/>
              <a:buChar char="•"/>
            </a:pPr>
            <a:r>
              <a:rPr lang="en-US" altLang="en-US" sz="2100" dirty="0">
                <a:latin typeface="Arial Narrow" pitchFamily="34" charset="0"/>
              </a:rPr>
              <a:t>Fornication becoming less alarming</a:t>
            </a:r>
          </a:p>
          <a:p>
            <a:pPr marL="176131" indent="-176131">
              <a:buFont typeface="Arial" panose="020B0604020202020204" pitchFamily="34" charset="0"/>
              <a:buChar char="•"/>
            </a:pPr>
            <a:r>
              <a:rPr lang="en-US" altLang="en-US" sz="2100" dirty="0">
                <a:latin typeface="Arial Narrow" pitchFamily="34" charset="0"/>
              </a:rPr>
              <a:t>Preachers seeking support for evangelism -Go Unmet!</a:t>
            </a:r>
          </a:p>
          <a:p>
            <a:pPr marL="176131" indent="-176131">
              <a:buFont typeface="Arial" panose="020B0604020202020204" pitchFamily="34" charset="0"/>
              <a:buChar char="•"/>
            </a:pPr>
            <a:r>
              <a:rPr lang="en-US" altLang="en-US" sz="2100" dirty="0">
                <a:latin typeface="Arial Narrow" pitchFamily="34" charset="0"/>
              </a:rPr>
              <a:t>Majority of faithful are blind to the lost and their end</a:t>
            </a:r>
          </a:p>
          <a:p>
            <a:endParaRPr lang="en-US" altLang="en-US" sz="21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062BCC-2BE7-4D2D-82CB-3F9C569C5110}" type="slidenum">
              <a:rPr lang="en-US" altLang="en-US"/>
              <a:pPr/>
              <a:t>15</a:t>
            </a:fld>
            <a:endParaRPr lang="en-US" alt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0A56D0-5E35-482B-B989-047D308AE86C}" type="slidenum">
              <a:rPr lang="en-US" altLang="en-US"/>
              <a:pPr/>
              <a:t>16</a:t>
            </a:fld>
            <a:endParaRPr lang="en-US" alt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12F33D-4A01-464D-B300-590523268CF9}" type="slidenum">
              <a:rPr lang="en-US" altLang="en-US"/>
              <a:pPr/>
              <a:t>17</a:t>
            </a:fld>
            <a:endParaRPr lang="en-US" alt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FE7374-7C4C-451F-AA8C-69CC5E12394F}" type="slidenum">
              <a:rPr lang="en-US" altLang="en-US"/>
              <a:pPr/>
              <a:t>18</a:t>
            </a:fld>
            <a:endParaRPr lang="en-US" alt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660A9D-FA35-42A7-B184-B1DF46707165}" type="slidenum">
              <a:rPr lang="en-US" altLang="en-US"/>
              <a:pPr/>
              <a:t>19</a:t>
            </a:fld>
            <a:endParaRPr lang="en-US" alt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03625" y="-11113"/>
            <a:ext cx="3449638" cy="2586038"/>
          </a:xfrm>
        </p:spPr>
      </p:sp>
      <p:sp>
        <p:nvSpPr>
          <p:cNvPr id="3" name="Notes Placeholder 2"/>
          <p:cNvSpPr>
            <a:spLocks noGrp="1"/>
          </p:cNvSpPr>
          <p:nvPr>
            <p:ph type="body" idx="1"/>
          </p:nvPr>
        </p:nvSpPr>
        <p:spPr>
          <a:xfrm>
            <a:off x="157268" y="234077"/>
            <a:ext cx="6919807" cy="8270716"/>
          </a:xfrm>
        </p:spPr>
        <p:txBody>
          <a:bodyPr/>
          <a:lstStyle/>
          <a:p>
            <a:r>
              <a:rPr lang="en-US" sz="1400" b="1" dirty="0">
                <a:latin typeface="Arial Narrow" panose="020B0506020102020204" pitchFamily="34" charset="0"/>
              </a:rPr>
              <a:t>He is a person</a:t>
            </a:r>
          </a:p>
          <a:p>
            <a:r>
              <a:rPr lang="en-US" sz="1400" dirty="0">
                <a:latin typeface="Arial Narrow" panose="020B0506020102020204" pitchFamily="34" charset="0"/>
              </a:rPr>
              <a:t>Joh 14:17 "the Spirit of truth, whom the world </a:t>
            </a:r>
          </a:p>
          <a:p>
            <a:r>
              <a:rPr lang="en-US" sz="1400" dirty="0">
                <a:latin typeface="Arial Narrow" panose="020B0506020102020204" pitchFamily="34" charset="0"/>
              </a:rPr>
              <a:t>cannot receive, because it neither sees Him </a:t>
            </a:r>
          </a:p>
          <a:p>
            <a:r>
              <a:rPr lang="en-US" sz="1400" dirty="0">
                <a:latin typeface="Arial Narrow" panose="020B0506020102020204" pitchFamily="34" charset="0"/>
              </a:rPr>
              <a:t>nor knows Him; but you know Him, </a:t>
            </a:r>
          </a:p>
          <a:p>
            <a:r>
              <a:rPr lang="en-US" sz="1400" dirty="0">
                <a:latin typeface="Arial Narrow" panose="020B0506020102020204" pitchFamily="34" charset="0"/>
              </a:rPr>
              <a:t>for He dwells with you and will be in you. (NKJV)</a:t>
            </a:r>
          </a:p>
          <a:p>
            <a:r>
              <a:rPr lang="en-US" sz="1400" dirty="0">
                <a:latin typeface="Arial Narrow" panose="020B0506020102020204" pitchFamily="34" charset="0"/>
              </a:rPr>
              <a:t>2Co 13:14 The grace of the Lord Jesus Christ, </a:t>
            </a:r>
          </a:p>
          <a:p>
            <a:r>
              <a:rPr lang="en-US" sz="1400" dirty="0">
                <a:latin typeface="Arial Narrow" panose="020B0506020102020204" pitchFamily="34" charset="0"/>
              </a:rPr>
              <a:t>and the love of God, and the communion of </a:t>
            </a:r>
          </a:p>
          <a:p>
            <a:r>
              <a:rPr lang="en-US" sz="1400" dirty="0">
                <a:latin typeface="Arial Narrow" panose="020B0506020102020204" pitchFamily="34" charset="0"/>
              </a:rPr>
              <a:t>the Holy Spirit be with you all. Amen.  (NKJV)</a:t>
            </a:r>
          </a:p>
          <a:p>
            <a:r>
              <a:rPr lang="en-US" sz="1400" b="1" dirty="0">
                <a:latin typeface="Arial Narrow" panose="020B0506020102020204" pitchFamily="34" charset="0"/>
              </a:rPr>
              <a:t>He is God – Acts 5:3-4</a:t>
            </a:r>
          </a:p>
          <a:p>
            <a:r>
              <a:rPr lang="en-US" sz="1400" b="1" dirty="0">
                <a:latin typeface="Arial Narrow" panose="020B0506020102020204" pitchFamily="34" charset="0"/>
              </a:rPr>
              <a:t>ETERNAL and Holy</a:t>
            </a:r>
          </a:p>
          <a:p>
            <a:r>
              <a:rPr lang="en-US" sz="1400" dirty="0">
                <a:latin typeface="Arial Narrow" panose="020B0506020102020204" pitchFamily="34" charset="0"/>
              </a:rPr>
              <a:t>Joh 14:16 "And I will pray the Father, and He will give you another Helper, that He may abide with you forever-- (NKJV)</a:t>
            </a:r>
          </a:p>
          <a:p>
            <a:r>
              <a:rPr lang="en-US" sz="1400" dirty="0" err="1">
                <a:latin typeface="Arial Narrow" panose="020B0506020102020204" pitchFamily="34" charset="0"/>
              </a:rPr>
              <a:t>Heb</a:t>
            </a:r>
            <a:r>
              <a:rPr lang="en-US" sz="1400" dirty="0">
                <a:latin typeface="Arial Narrow" panose="020B0506020102020204" pitchFamily="34" charset="0"/>
              </a:rPr>
              <a:t> 9:14 how much more shall the blood of Christ, who through the eternal Spirit offered Himself without spot to God, cleanse your conscience from dead works to serve the living God? (NKJV)</a:t>
            </a:r>
          </a:p>
          <a:p>
            <a:r>
              <a:rPr lang="en-US" sz="1400" b="1" dirty="0">
                <a:latin typeface="Arial Narrow" panose="020B0506020102020204" pitchFamily="34" charset="0"/>
              </a:rPr>
              <a:t>Has own mind and activity –</a:t>
            </a:r>
          </a:p>
          <a:p>
            <a:r>
              <a:rPr lang="en-US" sz="1400" dirty="0">
                <a:latin typeface="Arial Narrow" panose="020B0506020102020204" pitchFamily="34" charset="0"/>
              </a:rPr>
              <a:t>1Co 12:11 But one and the same Spirit works all these things, distributing to each one individually as He wills. (NKJV)</a:t>
            </a:r>
          </a:p>
          <a:p>
            <a:r>
              <a:rPr lang="en-US" sz="1400" b="1" dirty="0">
                <a:latin typeface="Arial Narrow" panose="020B0506020102020204" pitchFamily="34" charset="0"/>
              </a:rPr>
              <a:t>Has emotions – </a:t>
            </a:r>
          </a:p>
          <a:p>
            <a:r>
              <a:rPr lang="en-US" sz="1400" dirty="0" err="1">
                <a:latin typeface="Arial Narrow" panose="020B0506020102020204" pitchFamily="34" charset="0"/>
              </a:rPr>
              <a:t>Eph</a:t>
            </a:r>
            <a:r>
              <a:rPr lang="en-US" sz="1400" dirty="0">
                <a:latin typeface="Arial Narrow" panose="020B0506020102020204" pitchFamily="34" charset="0"/>
              </a:rPr>
              <a:t> 4:30 And do not grieve the Holy Spirit of God, by whom you were sealed for the day of redemption.</a:t>
            </a:r>
          </a:p>
          <a:p>
            <a:r>
              <a:rPr lang="en-US" sz="1400" dirty="0">
                <a:latin typeface="Arial Narrow" panose="020B0506020102020204" pitchFamily="34" charset="0"/>
              </a:rPr>
              <a:t>Isa 63:10 But they rebelled and grieved His Holy Spirit; So He turned Himself against them as an enemy, And He fought against them. (NKJV)</a:t>
            </a:r>
          </a:p>
          <a:p>
            <a:r>
              <a:rPr lang="en-US" sz="1400" b="1" dirty="0">
                <a:latin typeface="Arial Narrow" panose="020B0506020102020204" pitchFamily="34" charset="0"/>
              </a:rPr>
              <a:t>He is </a:t>
            </a:r>
            <a:r>
              <a:rPr lang="en-US" sz="1400" b="1" dirty="0" err="1">
                <a:latin typeface="Arial Narrow" panose="020B0506020102020204" pitchFamily="34" charset="0"/>
              </a:rPr>
              <a:t>omni</a:t>
            </a:r>
            <a:r>
              <a:rPr lang="en-US" sz="1400" b="1" dirty="0">
                <a:latin typeface="Arial Narrow" panose="020B0506020102020204" pitchFamily="34" charset="0"/>
              </a:rPr>
              <a:t> – present, </a:t>
            </a:r>
            <a:r>
              <a:rPr lang="en-US" sz="1400" b="1" dirty="0" err="1">
                <a:latin typeface="Arial Narrow" panose="020B0506020102020204" pitchFamily="34" charset="0"/>
              </a:rPr>
              <a:t>sciencent</a:t>
            </a:r>
            <a:r>
              <a:rPr lang="en-US" sz="1400" b="1" dirty="0">
                <a:latin typeface="Arial Narrow" panose="020B0506020102020204" pitchFamily="34" charset="0"/>
              </a:rPr>
              <a:t>, potent; </a:t>
            </a:r>
            <a:r>
              <a:rPr lang="en-US" sz="1400" dirty="0">
                <a:latin typeface="Arial Narrow" panose="020B0506020102020204" pitchFamily="34" charset="0"/>
              </a:rPr>
              <a:t>Ps 139:7 Where can I go from Your Spirit? Or where can I flee from Your presence?  8 If I ascend into heaven, You are there; If I make my bed in hell, behold, You are there. (NKJV)</a:t>
            </a:r>
          </a:p>
          <a:p>
            <a:pPr defTabSz="939363">
              <a:defRPr/>
            </a:pPr>
            <a:r>
              <a:rPr lang="en-US" sz="2100" dirty="0">
                <a:latin typeface="Arial Narrow" panose="020B0506020102020204" pitchFamily="34" charset="0"/>
              </a:rPr>
              <a:t>70+ traits common to each – </a:t>
            </a:r>
            <a:r>
              <a:rPr lang="en-US" sz="2100" dirty="0" err="1">
                <a:latin typeface="Arial Narrow" panose="020B0506020102020204" pitchFamily="34" charset="0"/>
              </a:rPr>
              <a:t>elohiym</a:t>
            </a:r>
            <a:endParaRPr lang="en-US" sz="2100" dirty="0">
              <a:latin typeface="Arial Narrow" panose="020B0506020102020204" pitchFamily="34" charset="0"/>
            </a:endParaRPr>
          </a:p>
          <a:p>
            <a:r>
              <a:rPr lang="en-US" sz="1400" dirty="0">
                <a:latin typeface="Arial Narrow" panose="020B0506020102020204" pitchFamily="34" charset="0"/>
              </a:rPr>
              <a:t>Mt 28:19 "Go therefore and make disciples of all the nations, baptizing them in the name of the Father and of the Son and of the Holy Spirit, (NKJV)</a:t>
            </a:r>
          </a:p>
          <a:p>
            <a:endParaRPr lang="en-US" sz="1400" dirty="0">
              <a:latin typeface="Arial Narrow" panose="020B0506020102020204" pitchFamily="34" charset="0"/>
            </a:endParaRPr>
          </a:p>
          <a:p>
            <a:endParaRPr lang="en-US" sz="1400" dirty="0">
              <a:latin typeface="Arial Narrow" panose="020B0506020102020204" pitchFamily="34" charset="0"/>
            </a:endParaRPr>
          </a:p>
        </p:txBody>
      </p:sp>
      <p:sp>
        <p:nvSpPr>
          <p:cNvPr id="4" name="Slide Number Placeholder 3"/>
          <p:cNvSpPr>
            <a:spLocks noGrp="1"/>
          </p:cNvSpPr>
          <p:nvPr>
            <p:ph type="sldNum" sz="quarter" idx="10"/>
          </p:nvPr>
        </p:nvSpPr>
        <p:spPr/>
        <p:txBody>
          <a:bodyPr/>
          <a:lstStyle/>
          <a:p>
            <a:fld id="{944C1430-BB55-42C5-AEBA-40EF6E178E88}" type="slidenum">
              <a:rPr lang="en-US" altLang="en-US" smtClean="0"/>
              <a:pPr/>
              <a:t>2</a:t>
            </a:fld>
            <a:endParaRPr lang="en-US" altLang="en-US"/>
          </a:p>
        </p:txBody>
      </p:sp>
    </p:spTree>
    <p:extLst>
      <p:ext uri="{BB962C8B-B14F-4D97-AF65-F5344CB8AC3E}">
        <p14:creationId xmlns:p14="http://schemas.microsoft.com/office/powerpoint/2010/main" val="1000950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4C1430-BB55-42C5-AEBA-40EF6E178E88}" type="slidenum">
              <a:rPr lang="en-US" altLang="en-US" smtClean="0"/>
              <a:pPr/>
              <a:t>20</a:t>
            </a:fld>
            <a:endParaRPr lang="en-US" altLang="en-US"/>
          </a:p>
        </p:txBody>
      </p:sp>
    </p:spTree>
    <p:extLst>
      <p:ext uri="{BB962C8B-B14F-4D97-AF65-F5344CB8AC3E}">
        <p14:creationId xmlns:p14="http://schemas.microsoft.com/office/powerpoint/2010/main" val="25599018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64E0F6-FBAC-4D8B-AD7E-309C1316DEE7}" type="slidenum">
              <a:rPr lang="en-US" altLang="en-US"/>
              <a:pPr/>
              <a:t>21</a:t>
            </a:fld>
            <a:endParaRPr lang="en-US" alt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824283-D4AB-4E16-A3C3-5C2D9AE94465}" type="slidenum">
              <a:rPr lang="en-US" altLang="en-US"/>
              <a:pPr/>
              <a:t>22</a:t>
            </a:fld>
            <a:endParaRPr lang="en-US" alt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5DC9BA-F179-4BAF-A8D5-E2A4154265EB}" type="slidenum">
              <a:rPr lang="en-US" altLang="en-US"/>
              <a:pPr/>
              <a:t>23</a:t>
            </a:fld>
            <a:endParaRPr lang="en-US" alt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FC9BA7-65A1-4A88-975A-D53A500C7DE4}" type="slidenum">
              <a:rPr lang="en-US" altLang="en-US"/>
              <a:pPr/>
              <a:t>24</a:t>
            </a:fld>
            <a:endParaRPr lang="en-US" alt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4C1430-BB55-42C5-AEBA-40EF6E178E88}" type="slidenum">
              <a:rPr lang="en-US" altLang="en-US" smtClean="0"/>
              <a:pPr/>
              <a:t>25</a:t>
            </a:fld>
            <a:endParaRPr lang="en-US" altLang="en-US"/>
          </a:p>
        </p:txBody>
      </p:sp>
    </p:spTree>
    <p:extLst>
      <p:ext uri="{BB962C8B-B14F-4D97-AF65-F5344CB8AC3E}">
        <p14:creationId xmlns:p14="http://schemas.microsoft.com/office/powerpoint/2010/main" val="20544045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590079-CC21-44E9-9328-7FE5068B3C7B}" type="slidenum">
              <a:rPr lang="en-US" altLang="en-US"/>
              <a:pPr/>
              <a:t>26</a:t>
            </a:fld>
            <a:endParaRPr lang="en-US" altLang="en-US"/>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35839E-879D-4340-B10A-2F8B3C41D207}" type="slidenum">
              <a:rPr lang="en-US" altLang="en-US"/>
              <a:pPr/>
              <a:t>27</a:t>
            </a:fld>
            <a:endParaRPr lang="en-US" alt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C3F5C-BA06-484E-AF4F-B10C888A4069}" type="slidenum">
              <a:rPr lang="en-US" altLang="en-US"/>
              <a:pPr/>
              <a:t>28</a:t>
            </a:fld>
            <a:endParaRPr lang="en-US" alt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79D2DB-9EB1-4247-BB28-EA59CC5AF805}" type="slidenum">
              <a:rPr lang="en-US" altLang="en-US"/>
              <a:pPr/>
              <a:t>29</a:t>
            </a:fld>
            <a:endParaRPr lang="en-US" altLang="en-US"/>
          </a:p>
        </p:txBody>
      </p:sp>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65563" y="0"/>
            <a:ext cx="3198812" cy="2398713"/>
          </a:xfrm>
        </p:spPr>
      </p:sp>
      <p:sp>
        <p:nvSpPr>
          <p:cNvPr id="3" name="Notes Placeholder 2"/>
          <p:cNvSpPr>
            <a:spLocks noGrp="1"/>
          </p:cNvSpPr>
          <p:nvPr>
            <p:ph type="body" idx="1"/>
          </p:nvPr>
        </p:nvSpPr>
        <p:spPr>
          <a:xfrm>
            <a:off x="0" y="2418794"/>
            <a:ext cx="6998441" cy="5383768"/>
          </a:xfrm>
        </p:spPr>
        <p:txBody>
          <a:bodyPr/>
          <a:lstStyle/>
          <a:p>
            <a:r>
              <a:rPr lang="en-US" sz="1600" dirty="0">
                <a:latin typeface="Arial Narrow" panose="020B0506020102020204" pitchFamily="34" charset="0"/>
              </a:rPr>
              <a:t>2Ti 3:16 All Scripture is given by inspiration of God, and is profitable for doctrine, for reproof, for correction, for instruction in righteousness,</a:t>
            </a:r>
          </a:p>
          <a:p>
            <a:r>
              <a:rPr lang="en-US" sz="1600" dirty="0">
                <a:latin typeface="Arial Narrow" panose="020B0506020102020204" pitchFamily="34" charset="0"/>
              </a:rPr>
              <a:t> 17 that the man of God may be complete, thoroughly equipped for every good work. </a:t>
            </a:r>
          </a:p>
          <a:p>
            <a:r>
              <a:rPr lang="en-US" sz="1600" dirty="0">
                <a:latin typeface="Arial Narrow" panose="020B0506020102020204" pitchFamily="34" charset="0"/>
              </a:rPr>
              <a:t>2Pe 1:3 as His divine power has given to us all things that pertain to life and godliness, through the knowledge of Him who called us by glory and virtue, (NKJV)</a:t>
            </a:r>
          </a:p>
          <a:p>
            <a:endParaRPr lang="en-US" sz="1600" dirty="0">
              <a:latin typeface="Arial Narrow" panose="020B0506020102020204" pitchFamily="34" charset="0"/>
            </a:endParaRPr>
          </a:p>
          <a:p>
            <a:endParaRPr lang="en-US" sz="1600" dirty="0">
              <a:latin typeface="Arial Narrow" panose="020B0506020102020204" pitchFamily="34" charset="0"/>
            </a:endParaRPr>
          </a:p>
          <a:p>
            <a:r>
              <a:rPr lang="en-US" sz="1600" dirty="0">
                <a:latin typeface="Arial Narrow" panose="020B0506020102020204" pitchFamily="34" charset="0"/>
              </a:rPr>
              <a:t>Ps 119:11 Your word I have hidden in my heart, That I might not sin against You!</a:t>
            </a:r>
          </a:p>
          <a:p>
            <a:r>
              <a:rPr lang="en-US" sz="1600" dirty="0" err="1">
                <a:latin typeface="Arial Narrow" panose="020B0506020102020204" pitchFamily="34" charset="0"/>
              </a:rPr>
              <a:t>Heb</a:t>
            </a:r>
            <a:r>
              <a:rPr lang="en-US" sz="1600" dirty="0">
                <a:latin typeface="Arial Narrow" panose="020B0506020102020204" pitchFamily="34" charset="0"/>
              </a:rPr>
              <a:t> 4:12 For the word of God is living and powerful, and sharper than any two-edged sword, piercing even to the division of soul and spirit, and of joints and marrow, and is a discerner of the thoughts and intents of the heart. (NKJV)</a:t>
            </a:r>
          </a:p>
          <a:p>
            <a:r>
              <a:rPr lang="en-US" sz="1600" dirty="0">
                <a:latin typeface="Arial Narrow" panose="020B0506020102020204" pitchFamily="34" charset="0"/>
              </a:rPr>
              <a:t>1Pe 1:22 Since you have purified your souls in obeying the truth through the Spirit in sincere love of the brethren, love one another fervently with a pure heart,  23 having been born again, not of corruptible seed but incorruptible, through the word of God which lives and abides forever,  (NKJV)</a:t>
            </a:r>
          </a:p>
          <a:p>
            <a:endParaRPr lang="en-US" sz="1600" dirty="0">
              <a:latin typeface="Arial Narrow" panose="020B0506020102020204" pitchFamily="34" charset="0"/>
            </a:endParaRPr>
          </a:p>
          <a:p>
            <a:endParaRPr lang="en-US" sz="1600" dirty="0">
              <a:latin typeface="Arial Narrow" panose="020B0506020102020204" pitchFamily="34" charset="0"/>
            </a:endParaRPr>
          </a:p>
        </p:txBody>
      </p:sp>
      <p:sp>
        <p:nvSpPr>
          <p:cNvPr id="4" name="Slide Number Placeholder 3"/>
          <p:cNvSpPr>
            <a:spLocks noGrp="1"/>
          </p:cNvSpPr>
          <p:nvPr>
            <p:ph type="sldNum" sz="quarter" idx="10"/>
          </p:nvPr>
        </p:nvSpPr>
        <p:spPr/>
        <p:txBody>
          <a:bodyPr/>
          <a:lstStyle/>
          <a:p>
            <a:fld id="{944C1430-BB55-42C5-AEBA-40EF6E178E88}" type="slidenum">
              <a:rPr lang="en-US" altLang="en-US" smtClean="0"/>
              <a:pPr/>
              <a:t>3</a:t>
            </a:fld>
            <a:endParaRPr lang="en-US" altLang="en-US"/>
          </a:p>
        </p:txBody>
      </p:sp>
    </p:spTree>
    <p:extLst>
      <p:ext uri="{BB962C8B-B14F-4D97-AF65-F5344CB8AC3E}">
        <p14:creationId xmlns:p14="http://schemas.microsoft.com/office/powerpoint/2010/main" val="39730587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4DC82D-37BB-4B5A-BA50-6A1BA6DCF8A0}" type="slidenum">
              <a:rPr lang="en-US" altLang="en-US"/>
              <a:pPr/>
              <a:t>30</a:t>
            </a:fld>
            <a:endParaRPr lang="en-US" alt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21E138-9446-42C0-ABA8-84ABC5B5C480}" type="slidenum">
              <a:rPr lang="en-US" altLang="en-US"/>
              <a:pPr/>
              <a:t>31</a:t>
            </a:fld>
            <a:endParaRPr lang="en-US" alt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7FC84B-94F7-4DFF-B27F-D0B4FEBE54CA}" type="slidenum">
              <a:rPr lang="en-US" altLang="en-US"/>
              <a:pPr/>
              <a:t>32</a:t>
            </a:fld>
            <a:endParaRPr lang="en-US" alt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788207-16B0-4E0C-83DC-54817CFA1E88}" type="slidenum">
              <a:rPr lang="en-US" altLang="en-US"/>
              <a:pPr/>
              <a:t>33</a:t>
            </a:fld>
            <a:endParaRPr lang="en-US" alt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8FD480-DAEB-4D0A-8CF9-49C976241E1A}" type="slidenum">
              <a:rPr lang="en-US" altLang="en-US"/>
              <a:pPr/>
              <a:t>34</a:t>
            </a:fld>
            <a:endParaRPr lang="en-US" alt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475473-654B-4988-BB81-F6643867ED0D}" type="slidenum">
              <a:rPr lang="en-US" altLang="en-US"/>
              <a:pPr/>
              <a:t>35</a:t>
            </a:fld>
            <a:endParaRPr lang="en-US" altLang="en-US"/>
          </a:p>
        </p:txBody>
      </p:sp>
      <p:sp>
        <p:nvSpPr>
          <p:cNvPr id="96258" name="Rectangle 2"/>
          <p:cNvSpPr>
            <a:spLocks noGrp="1" noRot="1" noChangeAspect="1" noChangeArrowheads="1" noTextEdit="1"/>
          </p:cNvSpPr>
          <p:nvPr>
            <p:ph type="sldImg"/>
          </p:nvPr>
        </p:nvSpPr>
        <p:spPr>
          <a:xfrm>
            <a:off x="3863975" y="233363"/>
            <a:ext cx="3201988" cy="2400300"/>
          </a:xfrm>
          <a:ln/>
        </p:spPr>
      </p:sp>
      <p:sp>
        <p:nvSpPr>
          <p:cNvPr id="96259" name="Rectangle 3"/>
          <p:cNvSpPr>
            <a:spLocks noGrp="1" noChangeArrowheads="1"/>
          </p:cNvSpPr>
          <p:nvPr>
            <p:ph type="body" idx="1"/>
          </p:nvPr>
        </p:nvSpPr>
        <p:spPr>
          <a:xfrm>
            <a:off x="157268" y="2808922"/>
            <a:ext cx="5189855" cy="4213384"/>
          </a:xfrm>
        </p:spPr>
        <p:txBody>
          <a:bodyPr/>
          <a:lstStyle/>
          <a:p>
            <a:r>
              <a:rPr lang="en-US" altLang="en-US" sz="2900" dirty="0">
                <a:latin typeface="Arial Narrow" panose="020B0506020102020204" pitchFamily="34" charset="0"/>
              </a:rPr>
              <a:t>Ro 5:5 Now hope does not disappoint, because the love of God has been </a:t>
            </a:r>
            <a:r>
              <a:rPr lang="en-US" altLang="en-US" sz="2900" b="1" dirty="0">
                <a:latin typeface="Arial Narrow" panose="020B0506020102020204" pitchFamily="34" charset="0"/>
              </a:rPr>
              <a:t>poured out in our hearts by the Holy Spirit </a:t>
            </a:r>
            <a:r>
              <a:rPr lang="en-US" altLang="en-US" sz="2900" dirty="0">
                <a:latin typeface="Arial Narrow" panose="020B0506020102020204" pitchFamily="34" charset="0"/>
              </a:rPr>
              <a:t>who was given to us.</a:t>
            </a:r>
          </a:p>
          <a:p>
            <a:r>
              <a:rPr lang="en-US" altLang="en-US" sz="2900" dirty="0">
                <a:latin typeface="Arial Narrow" panose="020B0506020102020204" pitchFamily="34" charset="0"/>
              </a:rPr>
              <a:t> (NKJV)</a:t>
            </a:r>
          </a:p>
          <a:p>
            <a:endParaRPr lang="en-US" altLang="en-US" sz="2900" dirty="0">
              <a:latin typeface="Arial Narrow" panose="020B0506020102020204" pitchFamily="34" charset="0"/>
            </a:endParaRPr>
          </a:p>
          <a:p>
            <a:endParaRPr lang="en-US" altLang="en-US" sz="2900" dirty="0">
              <a:latin typeface="Arial Narrow" panose="020B05060201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475473-654B-4988-BB81-F6643867ED0D}" type="slidenum">
              <a:rPr lang="en-US" altLang="en-US"/>
              <a:pPr/>
              <a:t>36</a:t>
            </a:fld>
            <a:endParaRPr lang="en-US" alt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2D6B90-0A4E-48F7-9006-763F34D2531C}" type="slidenum">
              <a:rPr lang="en-US" altLang="en-US"/>
              <a:pPr/>
              <a:t>37</a:t>
            </a:fld>
            <a:endParaRPr lang="en-US" alt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30B66E-7F4B-4F4E-B440-01D38C48F671}" type="slidenum">
              <a:rPr lang="en-US" altLang="en-US"/>
              <a:pPr/>
              <a:t>38</a:t>
            </a:fld>
            <a:endParaRPr lang="en-US" alt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A82FE0-5FB7-4FF5-8E12-02EB90F8F132}" type="slidenum">
              <a:rPr lang="en-US" altLang="en-US"/>
              <a:pPr/>
              <a:t>39</a:t>
            </a:fld>
            <a:endParaRPr lang="en-US" alt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94200" y="0"/>
            <a:ext cx="2706688" cy="2028825"/>
          </a:xfrm>
        </p:spPr>
      </p:sp>
      <p:sp>
        <p:nvSpPr>
          <p:cNvPr id="3" name="Notes Placeholder 2"/>
          <p:cNvSpPr>
            <a:spLocks noGrp="1"/>
          </p:cNvSpPr>
          <p:nvPr>
            <p:ph type="body" idx="1"/>
          </p:nvPr>
        </p:nvSpPr>
        <p:spPr>
          <a:xfrm>
            <a:off x="0" y="390128"/>
            <a:ext cx="7077075" cy="7646511"/>
          </a:xfrm>
        </p:spPr>
        <p:txBody>
          <a:bodyPr/>
          <a:lstStyle/>
          <a:p>
            <a:r>
              <a:rPr lang="en-US" sz="1600" dirty="0">
                <a:latin typeface="Arial Narrow" panose="020B0506020102020204" pitchFamily="34" charset="0"/>
              </a:rPr>
              <a:t>Ga 5:19 Now the works of the flesh are evident, </a:t>
            </a:r>
          </a:p>
          <a:p>
            <a:r>
              <a:rPr lang="en-US" sz="1600" dirty="0">
                <a:latin typeface="Arial Narrow" panose="020B0506020102020204" pitchFamily="34" charset="0"/>
              </a:rPr>
              <a:t>which are: </a:t>
            </a:r>
          </a:p>
          <a:p>
            <a:pPr marL="352261" indent="-352261">
              <a:buFont typeface="+mj-lt"/>
              <a:buAutoNum type="arabicPeriod"/>
            </a:pPr>
            <a:r>
              <a:rPr lang="en-US" sz="1600" b="1" dirty="0">
                <a:latin typeface="Arial Narrow" panose="020B0506020102020204" pitchFamily="34" charset="0"/>
              </a:rPr>
              <a:t>adultery, </a:t>
            </a:r>
          </a:p>
          <a:p>
            <a:pPr marL="352261" indent="-352261">
              <a:buFont typeface="+mj-lt"/>
              <a:buAutoNum type="arabicPeriod"/>
            </a:pPr>
            <a:r>
              <a:rPr lang="en-US" sz="1600" b="1" dirty="0">
                <a:latin typeface="Arial Narrow" panose="020B0506020102020204" pitchFamily="34" charset="0"/>
              </a:rPr>
              <a:t>fornication, </a:t>
            </a:r>
          </a:p>
          <a:p>
            <a:pPr marL="352261" indent="-352261">
              <a:buFont typeface="+mj-lt"/>
              <a:buAutoNum type="arabicPeriod"/>
            </a:pPr>
            <a:r>
              <a:rPr lang="en-US" sz="1600" b="1" dirty="0">
                <a:latin typeface="Arial Narrow" panose="020B0506020102020204" pitchFamily="34" charset="0"/>
              </a:rPr>
              <a:t>uncleanness, </a:t>
            </a:r>
          </a:p>
          <a:p>
            <a:pPr marL="352261" indent="-352261">
              <a:buFont typeface="+mj-lt"/>
              <a:buAutoNum type="arabicPeriod"/>
            </a:pPr>
            <a:r>
              <a:rPr lang="en-US" sz="1600" b="1" dirty="0">
                <a:latin typeface="Arial Narrow" panose="020B0506020102020204" pitchFamily="34" charset="0"/>
              </a:rPr>
              <a:t>lewdness,</a:t>
            </a:r>
          </a:p>
          <a:p>
            <a:pPr marL="352261" indent="-352261">
              <a:buFont typeface="+mj-lt"/>
              <a:buAutoNum type="arabicPeriod"/>
            </a:pPr>
            <a:r>
              <a:rPr lang="en-US" sz="1600" b="1" dirty="0">
                <a:latin typeface="Arial Narrow" panose="020B0506020102020204" pitchFamily="34" charset="0"/>
              </a:rPr>
              <a:t>idolatry, </a:t>
            </a:r>
          </a:p>
          <a:p>
            <a:pPr marL="352261" indent="-352261">
              <a:buFont typeface="+mj-lt"/>
              <a:buAutoNum type="arabicPeriod"/>
            </a:pPr>
            <a:r>
              <a:rPr lang="en-US" sz="1600" b="1" dirty="0">
                <a:latin typeface="Arial Narrow" panose="020B0506020102020204" pitchFamily="34" charset="0"/>
              </a:rPr>
              <a:t>sorcery, </a:t>
            </a:r>
          </a:p>
          <a:p>
            <a:pPr marL="352261" indent="-352261">
              <a:buFont typeface="+mj-lt"/>
              <a:buAutoNum type="arabicPeriod"/>
            </a:pPr>
            <a:r>
              <a:rPr lang="en-US" sz="1600" b="1" dirty="0">
                <a:latin typeface="Arial Narrow" panose="020B0506020102020204" pitchFamily="34" charset="0"/>
              </a:rPr>
              <a:t>hatred, </a:t>
            </a:r>
          </a:p>
          <a:p>
            <a:pPr marL="352261" indent="-352261">
              <a:buFont typeface="+mj-lt"/>
              <a:buAutoNum type="arabicPeriod"/>
            </a:pPr>
            <a:r>
              <a:rPr lang="en-US" sz="1600" b="1" dirty="0">
                <a:latin typeface="Arial Narrow" panose="020B0506020102020204" pitchFamily="34" charset="0"/>
              </a:rPr>
              <a:t>contentions, </a:t>
            </a:r>
          </a:p>
          <a:p>
            <a:pPr marL="352261" indent="-352261">
              <a:buFont typeface="+mj-lt"/>
              <a:buAutoNum type="arabicPeriod"/>
            </a:pPr>
            <a:r>
              <a:rPr lang="en-US" sz="1600" b="1" dirty="0">
                <a:latin typeface="Arial Narrow" panose="020B0506020102020204" pitchFamily="34" charset="0"/>
              </a:rPr>
              <a:t>jealousies, </a:t>
            </a:r>
          </a:p>
          <a:p>
            <a:pPr marL="352261" indent="-352261">
              <a:buFont typeface="+mj-lt"/>
              <a:buAutoNum type="arabicPeriod"/>
            </a:pPr>
            <a:r>
              <a:rPr lang="en-US" sz="1600" b="1" dirty="0">
                <a:latin typeface="Arial Narrow" panose="020B0506020102020204" pitchFamily="34" charset="0"/>
              </a:rPr>
              <a:t>outbursts of wrath, </a:t>
            </a:r>
          </a:p>
          <a:p>
            <a:pPr marL="352261" indent="-352261">
              <a:buFont typeface="+mj-lt"/>
              <a:buAutoNum type="arabicPeriod"/>
            </a:pPr>
            <a:r>
              <a:rPr lang="en-US" sz="1600" b="1" dirty="0">
                <a:latin typeface="Arial Narrow" panose="020B0506020102020204" pitchFamily="34" charset="0"/>
              </a:rPr>
              <a:t>selfish ambitions, </a:t>
            </a:r>
          </a:p>
          <a:p>
            <a:pPr marL="352261" indent="-352261">
              <a:buFont typeface="+mj-lt"/>
              <a:buAutoNum type="arabicPeriod"/>
            </a:pPr>
            <a:r>
              <a:rPr lang="en-US" sz="1600" b="1" dirty="0">
                <a:latin typeface="Arial Narrow" panose="020B0506020102020204" pitchFamily="34" charset="0"/>
              </a:rPr>
              <a:t>dissensions, </a:t>
            </a:r>
          </a:p>
          <a:p>
            <a:pPr marL="352261" indent="-352261">
              <a:buFont typeface="+mj-lt"/>
              <a:buAutoNum type="arabicPeriod"/>
            </a:pPr>
            <a:r>
              <a:rPr lang="en-US" sz="1600" b="1" dirty="0">
                <a:latin typeface="Arial Narrow" panose="020B0506020102020204" pitchFamily="34" charset="0"/>
              </a:rPr>
              <a:t>heresies,</a:t>
            </a:r>
          </a:p>
          <a:p>
            <a:pPr marL="352261" indent="-352261">
              <a:buFont typeface="+mj-lt"/>
              <a:buAutoNum type="arabicPeriod"/>
            </a:pPr>
            <a:r>
              <a:rPr lang="en-US" sz="1600" b="1" dirty="0">
                <a:latin typeface="Arial Narrow" panose="020B0506020102020204" pitchFamily="34" charset="0"/>
              </a:rPr>
              <a:t>envy, </a:t>
            </a:r>
          </a:p>
          <a:p>
            <a:pPr marL="352261" indent="-352261">
              <a:buFont typeface="+mj-lt"/>
              <a:buAutoNum type="arabicPeriod"/>
            </a:pPr>
            <a:r>
              <a:rPr lang="en-US" sz="1600" b="1" dirty="0">
                <a:latin typeface="Arial Narrow" panose="020B0506020102020204" pitchFamily="34" charset="0"/>
              </a:rPr>
              <a:t>murders, </a:t>
            </a:r>
          </a:p>
          <a:p>
            <a:pPr marL="352261" indent="-352261">
              <a:buFont typeface="+mj-lt"/>
              <a:buAutoNum type="arabicPeriod"/>
            </a:pPr>
            <a:r>
              <a:rPr lang="en-US" sz="1600" b="1" dirty="0">
                <a:latin typeface="Arial Narrow" panose="020B0506020102020204" pitchFamily="34" charset="0"/>
              </a:rPr>
              <a:t>drunkenness, </a:t>
            </a:r>
          </a:p>
          <a:p>
            <a:pPr marL="352261" indent="-352261">
              <a:buFont typeface="+mj-lt"/>
              <a:buAutoNum type="arabicPeriod"/>
            </a:pPr>
            <a:r>
              <a:rPr lang="en-US" sz="1600" b="1" dirty="0">
                <a:latin typeface="Arial Narrow" panose="020B0506020102020204" pitchFamily="34" charset="0"/>
              </a:rPr>
              <a:t>revelries, and the like; </a:t>
            </a:r>
          </a:p>
          <a:p>
            <a:r>
              <a:rPr lang="en-US" sz="1600" dirty="0">
                <a:latin typeface="Arial Narrow" panose="020B0506020102020204" pitchFamily="34" charset="0"/>
              </a:rPr>
              <a:t>of which I tell you beforehand, just as I also told you in time past, </a:t>
            </a:r>
          </a:p>
          <a:p>
            <a:r>
              <a:rPr lang="en-US" sz="1800" b="1" dirty="0">
                <a:latin typeface="Arial Narrow" panose="020B0506020102020204" pitchFamily="34" charset="0"/>
              </a:rPr>
              <a:t>that those who practice such things will not inherit the kingdom of God.</a:t>
            </a:r>
          </a:p>
          <a:p>
            <a:r>
              <a:rPr lang="en-US" sz="1600" dirty="0">
                <a:latin typeface="Arial Narrow" panose="020B0506020102020204" pitchFamily="34" charset="0"/>
              </a:rPr>
              <a:t> (NKJV)</a:t>
            </a:r>
          </a:p>
          <a:p>
            <a:endParaRPr lang="en-US" sz="1600" dirty="0">
              <a:latin typeface="Arial Narrow" panose="020B0506020102020204" pitchFamily="34" charset="0"/>
            </a:endParaRPr>
          </a:p>
        </p:txBody>
      </p:sp>
      <p:sp>
        <p:nvSpPr>
          <p:cNvPr id="4" name="Slide Number Placeholder 3"/>
          <p:cNvSpPr>
            <a:spLocks noGrp="1"/>
          </p:cNvSpPr>
          <p:nvPr>
            <p:ph type="sldNum" sz="quarter" idx="10"/>
          </p:nvPr>
        </p:nvSpPr>
        <p:spPr/>
        <p:txBody>
          <a:bodyPr/>
          <a:lstStyle/>
          <a:p>
            <a:fld id="{944C1430-BB55-42C5-AEBA-40EF6E178E88}" type="slidenum">
              <a:rPr lang="en-US" altLang="en-US" smtClean="0"/>
              <a:pPr/>
              <a:t>4</a:t>
            </a:fld>
            <a:endParaRPr lang="en-US" altLang="en-US"/>
          </a:p>
        </p:txBody>
      </p:sp>
    </p:spTree>
    <p:extLst>
      <p:ext uri="{BB962C8B-B14F-4D97-AF65-F5344CB8AC3E}">
        <p14:creationId xmlns:p14="http://schemas.microsoft.com/office/powerpoint/2010/main" val="6810505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520F16-5639-489F-B78C-269C10930765}" type="slidenum">
              <a:rPr lang="en-US" altLang="en-US"/>
              <a:pPr/>
              <a:t>40</a:t>
            </a:fld>
            <a:endParaRPr lang="en-US" alt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EB6374-2801-46D7-9F2C-703ABBA62EC5}" type="slidenum">
              <a:rPr lang="en-US" altLang="en-US"/>
              <a:pPr/>
              <a:t>41</a:t>
            </a:fld>
            <a:endParaRPr lang="en-US" alt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30613" y="0"/>
            <a:ext cx="3422650" cy="2566988"/>
          </a:xfrm>
        </p:spPr>
      </p:sp>
      <p:sp>
        <p:nvSpPr>
          <p:cNvPr id="3" name="Notes Placeholder 2"/>
          <p:cNvSpPr>
            <a:spLocks noGrp="1"/>
          </p:cNvSpPr>
          <p:nvPr>
            <p:ph type="body" idx="1"/>
          </p:nvPr>
        </p:nvSpPr>
        <p:spPr>
          <a:xfrm>
            <a:off x="157269" y="2574846"/>
            <a:ext cx="6762538" cy="5617845"/>
          </a:xfrm>
        </p:spPr>
        <p:txBody>
          <a:bodyPr/>
          <a:lstStyle/>
          <a:p>
            <a:r>
              <a:rPr lang="en-US" sz="2100" b="1" dirty="0">
                <a:latin typeface="Arial Narrow" panose="020B0506020102020204" pitchFamily="34" charset="0"/>
                <a:hlinkClick r:id="rId3"/>
              </a:rPr>
              <a:t>14</a:t>
            </a:r>
            <a:r>
              <a:rPr lang="en-US" sz="2100" dirty="0">
                <a:latin typeface="Arial Narrow" panose="020B0506020102020204" pitchFamily="34" charset="0"/>
              </a:rPr>
              <a:t>For this reason I bow my knees before the Father, </a:t>
            </a:r>
            <a:r>
              <a:rPr lang="en-US" sz="2100" b="1" dirty="0">
                <a:latin typeface="Arial Narrow" panose="020B0506020102020204" pitchFamily="34" charset="0"/>
                <a:hlinkClick r:id="rId4"/>
              </a:rPr>
              <a:t>15</a:t>
            </a:r>
            <a:r>
              <a:rPr lang="en-US" sz="2100" dirty="0">
                <a:latin typeface="Arial Narrow" panose="020B0506020102020204" pitchFamily="34" charset="0"/>
              </a:rPr>
              <a:t>from whom every </a:t>
            </a:r>
            <a:r>
              <a:rPr lang="en-US" sz="2100" dirty="0" err="1">
                <a:latin typeface="Arial Narrow" panose="020B0506020102020204" pitchFamily="34" charset="0"/>
              </a:rPr>
              <a:t>family</a:t>
            </a:r>
            <a:r>
              <a:rPr lang="en-US" sz="2100" b="1" i="1" baseline="30000" dirty="0" err="1">
                <a:latin typeface="Arial Narrow" panose="020B0506020102020204" pitchFamily="34" charset="0"/>
                <a:hlinkClick r:id="rId5" tooltip="Or from whom all fatherhood; the Greek word patria in verse 15 is closely related to the word for Father in verse 14"/>
              </a:rPr>
              <a:t>c</a:t>
            </a:r>
            <a:r>
              <a:rPr lang="en-US" sz="2100" dirty="0">
                <a:latin typeface="Arial Narrow" panose="020B0506020102020204" pitchFamily="34" charset="0"/>
              </a:rPr>
              <a:t> in heaven and on earth is named, </a:t>
            </a:r>
            <a:r>
              <a:rPr lang="en-US" sz="2100" b="1" dirty="0">
                <a:latin typeface="Arial Narrow" panose="020B0506020102020204" pitchFamily="34" charset="0"/>
                <a:hlinkClick r:id="rId6"/>
              </a:rPr>
              <a:t>16</a:t>
            </a:r>
            <a:r>
              <a:rPr lang="en-US" sz="2100" dirty="0">
                <a:latin typeface="Arial Narrow" panose="020B0506020102020204" pitchFamily="34" charset="0"/>
              </a:rPr>
              <a:t>that according to the riches of his glory he may </a:t>
            </a:r>
          </a:p>
          <a:p>
            <a:pPr marL="352261" indent="-352261">
              <a:buFont typeface="Arial" panose="020B0604020202020204" pitchFamily="34" charset="0"/>
              <a:buChar char="•"/>
            </a:pPr>
            <a:r>
              <a:rPr lang="en-US" sz="2100" dirty="0">
                <a:latin typeface="Arial Narrow" panose="020B0506020102020204" pitchFamily="34" charset="0"/>
              </a:rPr>
              <a:t>grant you to be strengthened with power through his Spirit in your inner being, </a:t>
            </a:r>
            <a:r>
              <a:rPr lang="en-US" sz="2100" b="1" dirty="0">
                <a:latin typeface="Arial Narrow" panose="020B0506020102020204" pitchFamily="34" charset="0"/>
                <a:hlinkClick r:id="rId7"/>
              </a:rPr>
              <a:t>17</a:t>
            </a:r>
            <a:r>
              <a:rPr lang="en-US" sz="2100" dirty="0">
                <a:latin typeface="Arial Narrow" panose="020B0506020102020204" pitchFamily="34" charset="0"/>
              </a:rPr>
              <a:t>so that Christ </a:t>
            </a:r>
          </a:p>
          <a:p>
            <a:pPr marL="352261" indent="-352261">
              <a:buFont typeface="Arial" panose="020B0604020202020204" pitchFamily="34" charset="0"/>
              <a:buChar char="•"/>
            </a:pPr>
            <a:r>
              <a:rPr lang="en-US" sz="2100" dirty="0">
                <a:latin typeface="Arial Narrow" panose="020B0506020102020204" pitchFamily="34" charset="0"/>
              </a:rPr>
              <a:t>may dwell in your hearts through faith—that you, </a:t>
            </a:r>
          </a:p>
          <a:p>
            <a:pPr marL="352261" indent="-352261">
              <a:buFont typeface="Arial" panose="020B0604020202020204" pitchFamily="34" charset="0"/>
              <a:buChar char="•"/>
            </a:pPr>
            <a:r>
              <a:rPr lang="en-US" sz="2100" dirty="0">
                <a:latin typeface="Arial Narrow" panose="020B0506020102020204" pitchFamily="34" charset="0"/>
              </a:rPr>
              <a:t>being rooted and grounded in love, </a:t>
            </a:r>
            <a:r>
              <a:rPr lang="en-US" sz="2100" b="1" dirty="0">
                <a:latin typeface="Arial Narrow" panose="020B0506020102020204" pitchFamily="34" charset="0"/>
                <a:hlinkClick r:id="rId8"/>
              </a:rPr>
              <a:t>18</a:t>
            </a:r>
            <a:r>
              <a:rPr lang="en-US" sz="2100" b="1" dirty="0">
                <a:latin typeface="Arial Narrow" panose="020B0506020102020204" pitchFamily="34" charset="0"/>
              </a:rPr>
              <a:t> </a:t>
            </a:r>
          </a:p>
          <a:p>
            <a:pPr marL="352261" indent="-352261">
              <a:buFont typeface="Arial" panose="020B0604020202020204" pitchFamily="34" charset="0"/>
              <a:buChar char="•"/>
            </a:pPr>
            <a:r>
              <a:rPr lang="en-US" sz="2100" dirty="0">
                <a:latin typeface="Arial Narrow" panose="020B0506020102020204" pitchFamily="34" charset="0"/>
              </a:rPr>
              <a:t>may have strength to comprehend with all the saints </a:t>
            </a:r>
          </a:p>
          <a:p>
            <a:pPr marL="352261" indent="-352261">
              <a:buFont typeface="Arial" panose="020B0604020202020204" pitchFamily="34" charset="0"/>
              <a:buChar char="•"/>
            </a:pPr>
            <a:r>
              <a:rPr lang="en-US" sz="2100" dirty="0">
                <a:latin typeface="Arial Narrow" panose="020B0506020102020204" pitchFamily="34" charset="0"/>
              </a:rPr>
              <a:t>	what is the breadth and length and height and depth, </a:t>
            </a:r>
            <a:r>
              <a:rPr lang="en-US" sz="1600" b="1" dirty="0">
                <a:latin typeface="Arial Narrow" panose="020B0506020102020204" pitchFamily="34" charset="0"/>
                <a:hlinkClick r:id="rId9"/>
              </a:rPr>
              <a:t>19</a:t>
            </a:r>
            <a:r>
              <a:rPr lang="en-US" sz="1600" dirty="0">
                <a:latin typeface="Arial Narrow" panose="020B0506020102020204" pitchFamily="34" charset="0"/>
              </a:rPr>
              <a:t>and </a:t>
            </a:r>
          </a:p>
          <a:p>
            <a:pPr marL="352261" indent="-352261">
              <a:buFont typeface="Arial" panose="020B0604020202020204" pitchFamily="34" charset="0"/>
              <a:buChar char="•"/>
            </a:pPr>
            <a:r>
              <a:rPr lang="en-US" sz="2100" dirty="0">
                <a:latin typeface="Arial Narrow" panose="020B0506020102020204" pitchFamily="34" charset="0"/>
              </a:rPr>
              <a:t>to know the love of Christ that surpasses knowledge, </a:t>
            </a:r>
          </a:p>
          <a:p>
            <a:pPr marL="352261" indent="-352261">
              <a:buFont typeface="Arial" panose="020B0604020202020204" pitchFamily="34" charset="0"/>
              <a:buChar char="•"/>
            </a:pPr>
            <a:r>
              <a:rPr lang="en-US" sz="2100" dirty="0">
                <a:latin typeface="Arial Narrow" panose="020B0506020102020204" pitchFamily="34" charset="0"/>
              </a:rPr>
              <a:t>that you may be filled with all the fullness of God.</a:t>
            </a:r>
            <a:endParaRPr lang="en-US" sz="2100" dirty="0">
              <a:latin typeface="Arial Narrow" panose="020B0506020102020204" pitchFamily="34" charset="0"/>
            </a:endParaRPr>
          </a:p>
        </p:txBody>
      </p:sp>
      <p:sp>
        <p:nvSpPr>
          <p:cNvPr id="4" name="Slide Number Placeholder 3"/>
          <p:cNvSpPr>
            <a:spLocks noGrp="1"/>
          </p:cNvSpPr>
          <p:nvPr>
            <p:ph type="sldNum" sz="quarter" idx="10"/>
          </p:nvPr>
        </p:nvSpPr>
        <p:spPr/>
        <p:txBody>
          <a:bodyPr/>
          <a:lstStyle/>
          <a:p>
            <a:fld id="{944C1430-BB55-42C5-AEBA-40EF6E178E88}" type="slidenum">
              <a:rPr lang="en-US" altLang="en-US" smtClean="0"/>
              <a:pPr/>
              <a:t>42</a:t>
            </a:fld>
            <a:endParaRPr lang="en-US" altLang="en-US"/>
          </a:p>
        </p:txBody>
      </p:sp>
    </p:spTree>
    <p:extLst>
      <p:ext uri="{BB962C8B-B14F-4D97-AF65-F5344CB8AC3E}">
        <p14:creationId xmlns:p14="http://schemas.microsoft.com/office/powerpoint/2010/main" val="340953812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4C1430-BB55-42C5-AEBA-40EF6E178E88}" type="slidenum">
              <a:rPr lang="en-US" altLang="en-US" smtClean="0"/>
              <a:pPr/>
              <a:t>44</a:t>
            </a:fld>
            <a:endParaRPr lang="en-US" altLang="en-US"/>
          </a:p>
        </p:txBody>
      </p:sp>
    </p:spTree>
    <p:extLst>
      <p:ext uri="{BB962C8B-B14F-4D97-AF65-F5344CB8AC3E}">
        <p14:creationId xmlns:p14="http://schemas.microsoft.com/office/powerpoint/2010/main" val="30925886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53B798-4315-46A1-90DC-0C5B8A4ADA83}" type="slidenum">
              <a:rPr lang="en-US" altLang="en-US"/>
              <a:pPr/>
              <a:t>45</a:t>
            </a:fld>
            <a:endParaRPr lang="en-US" alt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73450" y="22225"/>
            <a:ext cx="3578225" cy="2682875"/>
          </a:xfrm>
        </p:spPr>
      </p:sp>
      <p:sp>
        <p:nvSpPr>
          <p:cNvPr id="3" name="Notes Placeholder 2"/>
          <p:cNvSpPr>
            <a:spLocks noGrp="1"/>
          </p:cNvSpPr>
          <p:nvPr>
            <p:ph type="body" idx="1"/>
          </p:nvPr>
        </p:nvSpPr>
        <p:spPr>
          <a:xfrm>
            <a:off x="157268" y="2730897"/>
            <a:ext cx="6054831" cy="5851922"/>
          </a:xfrm>
        </p:spPr>
        <p:txBody>
          <a:bodyPr/>
          <a:lstStyle/>
          <a:p>
            <a:r>
              <a:rPr lang="en-US" sz="1800" dirty="0">
                <a:latin typeface="Arial Narrow" panose="020B0506020102020204" pitchFamily="34" charset="0"/>
              </a:rPr>
              <a:t>Ga 5:22 But the fruit of the Spirit is </a:t>
            </a:r>
          </a:p>
          <a:p>
            <a:pPr marL="352261" indent="-352261">
              <a:buFont typeface="+mj-lt"/>
              <a:buAutoNum type="arabicPeriod"/>
            </a:pPr>
            <a:r>
              <a:rPr lang="en-US" sz="1800" b="1" dirty="0">
                <a:solidFill>
                  <a:srgbClr val="002060"/>
                </a:solidFill>
                <a:latin typeface="Arial Narrow" panose="020B0506020102020204" pitchFamily="34" charset="0"/>
              </a:rPr>
              <a:t>love, </a:t>
            </a:r>
          </a:p>
          <a:p>
            <a:pPr marL="352261" indent="-352261">
              <a:buFont typeface="+mj-lt"/>
              <a:buAutoNum type="arabicPeriod"/>
            </a:pPr>
            <a:r>
              <a:rPr lang="en-US" sz="1800" b="1" dirty="0">
                <a:solidFill>
                  <a:srgbClr val="002060"/>
                </a:solidFill>
                <a:latin typeface="Arial Narrow" panose="020B0506020102020204" pitchFamily="34" charset="0"/>
              </a:rPr>
              <a:t>joy, </a:t>
            </a:r>
          </a:p>
          <a:p>
            <a:pPr marL="352261" indent="-352261">
              <a:buFont typeface="+mj-lt"/>
              <a:buAutoNum type="arabicPeriod"/>
            </a:pPr>
            <a:r>
              <a:rPr lang="en-US" sz="1800" b="1" dirty="0">
                <a:solidFill>
                  <a:srgbClr val="002060"/>
                </a:solidFill>
                <a:latin typeface="Arial Narrow" panose="020B0506020102020204" pitchFamily="34" charset="0"/>
              </a:rPr>
              <a:t>peace, </a:t>
            </a:r>
          </a:p>
          <a:p>
            <a:pPr marL="352261" indent="-352261">
              <a:buFont typeface="+mj-lt"/>
              <a:buAutoNum type="arabicPeriod"/>
            </a:pPr>
            <a:endParaRPr lang="en-US" sz="1800" b="1" dirty="0">
              <a:solidFill>
                <a:srgbClr val="002060"/>
              </a:solidFill>
              <a:latin typeface="Arial Narrow" panose="020B0506020102020204" pitchFamily="34" charset="0"/>
            </a:endParaRPr>
          </a:p>
          <a:p>
            <a:pPr marL="352261" indent="-352261">
              <a:buFont typeface="+mj-lt"/>
              <a:buAutoNum type="arabicPeriod"/>
            </a:pPr>
            <a:r>
              <a:rPr lang="en-US" sz="1800" b="1" dirty="0">
                <a:solidFill>
                  <a:srgbClr val="002060"/>
                </a:solidFill>
                <a:latin typeface="Arial Narrow" panose="020B0506020102020204" pitchFamily="34" charset="0"/>
              </a:rPr>
              <a:t>longsuffering, </a:t>
            </a:r>
          </a:p>
          <a:p>
            <a:pPr marL="352261" indent="-352261">
              <a:buFont typeface="+mj-lt"/>
              <a:buAutoNum type="arabicPeriod"/>
            </a:pPr>
            <a:r>
              <a:rPr lang="en-US" sz="1800" b="1" dirty="0">
                <a:solidFill>
                  <a:srgbClr val="002060"/>
                </a:solidFill>
                <a:latin typeface="Arial Narrow" panose="020B0506020102020204" pitchFamily="34" charset="0"/>
              </a:rPr>
              <a:t>kindness, </a:t>
            </a:r>
          </a:p>
          <a:p>
            <a:pPr marL="352261" indent="-352261">
              <a:buFont typeface="+mj-lt"/>
              <a:buAutoNum type="arabicPeriod"/>
            </a:pPr>
            <a:r>
              <a:rPr lang="en-US" sz="1800" b="1" dirty="0">
                <a:solidFill>
                  <a:srgbClr val="002060"/>
                </a:solidFill>
                <a:latin typeface="Arial Narrow" panose="020B0506020102020204" pitchFamily="34" charset="0"/>
              </a:rPr>
              <a:t>goodness, </a:t>
            </a:r>
          </a:p>
          <a:p>
            <a:pPr marL="352261" indent="-352261">
              <a:buFont typeface="+mj-lt"/>
              <a:buAutoNum type="arabicPeriod"/>
            </a:pPr>
            <a:endParaRPr lang="en-US" sz="1800" b="1" dirty="0">
              <a:solidFill>
                <a:srgbClr val="002060"/>
              </a:solidFill>
              <a:latin typeface="Arial Narrow" panose="020B0506020102020204" pitchFamily="34" charset="0"/>
            </a:endParaRPr>
          </a:p>
          <a:p>
            <a:pPr marL="352261" indent="-352261">
              <a:buFont typeface="+mj-lt"/>
              <a:buAutoNum type="arabicPeriod"/>
            </a:pPr>
            <a:r>
              <a:rPr lang="en-US" sz="1800" b="1" dirty="0">
                <a:solidFill>
                  <a:srgbClr val="002060"/>
                </a:solidFill>
                <a:latin typeface="Arial Narrow" panose="020B0506020102020204" pitchFamily="34" charset="0"/>
              </a:rPr>
              <a:t>faithfulness, </a:t>
            </a:r>
          </a:p>
          <a:p>
            <a:pPr marL="352261" indent="-352261">
              <a:buFont typeface="+mj-lt"/>
              <a:buAutoNum type="arabicPeriod"/>
            </a:pPr>
            <a:r>
              <a:rPr lang="en-US" sz="1800" b="1" dirty="0">
                <a:solidFill>
                  <a:srgbClr val="002060"/>
                </a:solidFill>
                <a:latin typeface="Arial Narrow" panose="020B0506020102020204" pitchFamily="34" charset="0"/>
              </a:rPr>
              <a:t>gentleness, </a:t>
            </a:r>
          </a:p>
          <a:p>
            <a:pPr marL="352261" indent="-352261">
              <a:buFont typeface="+mj-lt"/>
              <a:buAutoNum type="arabicPeriod"/>
            </a:pPr>
            <a:r>
              <a:rPr lang="en-US" sz="1800" b="1" dirty="0">
                <a:solidFill>
                  <a:srgbClr val="002060"/>
                </a:solidFill>
                <a:latin typeface="Arial Narrow" panose="020B0506020102020204" pitchFamily="34" charset="0"/>
              </a:rPr>
              <a:t>self-control. </a:t>
            </a:r>
          </a:p>
          <a:p>
            <a:r>
              <a:rPr lang="en-US" sz="1800" dirty="0">
                <a:latin typeface="Arial Narrow" panose="020B0506020102020204" pitchFamily="34" charset="0"/>
              </a:rPr>
              <a:t>Against such there is no law.</a:t>
            </a:r>
          </a:p>
          <a:p>
            <a:r>
              <a:rPr lang="en-US" sz="1800" dirty="0">
                <a:latin typeface="Arial Narrow" panose="020B0506020102020204" pitchFamily="34" charset="0"/>
              </a:rPr>
              <a:t> (NKJV)</a:t>
            </a:r>
          </a:p>
          <a:p>
            <a:endParaRPr lang="en-US" sz="1800" dirty="0">
              <a:latin typeface="Arial Narrow" panose="020B0506020102020204" pitchFamily="34" charset="0"/>
            </a:endParaRPr>
          </a:p>
          <a:p>
            <a:endParaRPr lang="en-US" sz="1800" dirty="0">
              <a:latin typeface="Arial Narrow" panose="020B0506020102020204" pitchFamily="34" charset="0"/>
            </a:endParaRPr>
          </a:p>
        </p:txBody>
      </p:sp>
      <p:sp>
        <p:nvSpPr>
          <p:cNvPr id="4" name="Slide Number Placeholder 3"/>
          <p:cNvSpPr>
            <a:spLocks noGrp="1"/>
          </p:cNvSpPr>
          <p:nvPr>
            <p:ph type="sldNum" sz="quarter" idx="10"/>
          </p:nvPr>
        </p:nvSpPr>
        <p:spPr/>
        <p:txBody>
          <a:bodyPr/>
          <a:lstStyle/>
          <a:p>
            <a:fld id="{944C1430-BB55-42C5-AEBA-40EF6E178E88}" type="slidenum">
              <a:rPr lang="en-US" altLang="en-US" smtClean="0"/>
              <a:pPr/>
              <a:t>5</a:t>
            </a:fld>
            <a:endParaRPr lang="en-US" altLang="en-US"/>
          </a:p>
        </p:txBody>
      </p:sp>
    </p:spTree>
    <p:extLst>
      <p:ext uri="{BB962C8B-B14F-4D97-AF65-F5344CB8AC3E}">
        <p14:creationId xmlns:p14="http://schemas.microsoft.com/office/powerpoint/2010/main" val="1863235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44C1430-BB55-42C5-AEBA-40EF6E178E88}" type="slidenum">
              <a:rPr lang="en-US" altLang="en-US" smtClean="0"/>
              <a:pPr/>
              <a:t>6</a:t>
            </a:fld>
            <a:endParaRPr lang="en-US" altLang="en-US"/>
          </a:p>
        </p:txBody>
      </p:sp>
    </p:spTree>
    <p:extLst>
      <p:ext uri="{BB962C8B-B14F-4D97-AF65-F5344CB8AC3E}">
        <p14:creationId xmlns:p14="http://schemas.microsoft.com/office/powerpoint/2010/main" val="3581265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F5A005-1CED-49A0-A981-E3B75BC50041}" type="slidenum">
              <a:rPr lang="en-US" altLang="en-US"/>
              <a:pPr/>
              <a:t>7</a:t>
            </a:fld>
            <a:endParaRPr lang="en-US" altLang="en-US"/>
          </a:p>
        </p:txBody>
      </p:sp>
      <p:sp>
        <p:nvSpPr>
          <p:cNvPr id="124930" name="Rectangle 2"/>
          <p:cNvSpPr>
            <a:spLocks noGrp="1" noRot="1" noChangeAspect="1" noChangeArrowheads="1" noTextEdit="1"/>
          </p:cNvSpPr>
          <p:nvPr>
            <p:ph type="sldImg"/>
          </p:nvPr>
        </p:nvSpPr>
        <p:spPr>
          <a:xfrm>
            <a:off x="2376488" y="22225"/>
            <a:ext cx="4683125" cy="3511550"/>
          </a:xfrm>
          <a:ln/>
        </p:spPr>
      </p:sp>
      <p:sp>
        <p:nvSpPr>
          <p:cNvPr id="1249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0315CB-4D21-4263-B65F-3D9974398AF2}" type="slidenum">
              <a:rPr lang="en-US" altLang="en-US"/>
              <a:pPr/>
              <a:t>8</a:t>
            </a:fld>
            <a:endParaRPr lang="en-US" alt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0F3E-8901-40D5-A2DB-A95BA39F4661}" type="slidenum">
              <a:rPr lang="en-US" altLang="en-US"/>
              <a:pPr/>
              <a:t>9</a:t>
            </a:fld>
            <a:endParaRPr lang="en-US" alt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7826" name="Group 2"/>
          <p:cNvGrpSpPr>
            <a:grpSpLocks/>
          </p:cNvGrpSpPr>
          <p:nvPr/>
        </p:nvGrpSpPr>
        <p:grpSpPr bwMode="auto">
          <a:xfrm>
            <a:off x="0" y="0"/>
            <a:ext cx="9144000" cy="3365500"/>
            <a:chOff x="0" y="0"/>
            <a:chExt cx="5760" cy="2120"/>
          </a:xfrm>
        </p:grpSpPr>
        <p:pic>
          <p:nvPicPr>
            <p:cNvPr id="77827" name="Picture 3" descr="ARTBANNA"/>
            <p:cNvPicPr>
              <a:picLocks noChangeAspect="1" noChangeArrowheads="1"/>
            </p:cNvPicPr>
            <p:nvPr/>
          </p:nvPicPr>
          <p:blipFill>
            <a:blip r:embed="rId2">
              <a:extLst>
                <a:ext uri="{28A0092B-C50C-407E-A947-70E740481C1C}">
                  <a14:useLocalDpi xmlns:a14="http://schemas.microsoft.com/office/drawing/2010/main" val="0"/>
                </a:ext>
              </a:extLst>
            </a:blip>
            <a:srcRect l="8125"/>
            <a:stretch>
              <a:fillRect/>
            </a:stretch>
          </p:blipFill>
          <p:spPr bwMode="invGray">
            <a:xfrm>
              <a:off x="0" y="0"/>
              <a:ext cx="5760" cy="576"/>
            </a:xfrm>
            <a:prstGeom prst="rect">
              <a:avLst/>
            </a:prstGeom>
            <a:noFill/>
            <a:extLst>
              <a:ext uri="{909E8E84-426E-40DD-AFC4-6F175D3DCCD1}">
                <a14:hiddenFill xmlns:a14="http://schemas.microsoft.com/office/drawing/2010/main">
                  <a:solidFill>
                    <a:srgbClr val="FFFFFF"/>
                  </a:solidFill>
                </a14:hiddenFill>
              </a:ext>
            </a:extLst>
          </p:spPr>
        </p:pic>
        <p:pic>
          <p:nvPicPr>
            <p:cNvPr id="77828" name="Picture 4" descr="Arthsep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8" y="2059"/>
              <a:ext cx="2832" cy="61"/>
            </a:xfrm>
            <a:prstGeom prst="rect">
              <a:avLst/>
            </a:prstGeom>
            <a:noFill/>
            <a:extLst>
              <a:ext uri="{909E8E84-426E-40DD-AFC4-6F175D3DCCD1}">
                <a14:hiddenFill xmlns:a14="http://schemas.microsoft.com/office/drawing/2010/main">
                  <a:solidFill>
                    <a:srgbClr val="FFFFFF"/>
                  </a:solidFill>
                </a14:hiddenFill>
              </a:ext>
            </a:extLst>
          </p:spPr>
        </p:pic>
      </p:grpSp>
      <p:sp>
        <p:nvSpPr>
          <p:cNvPr id="77829" name="Rectangle 5"/>
          <p:cNvSpPr>
            <a:spLocks noGrp="1" noChangeArrowheads="1"/>
          </p:cNvSpPr>
          <p:nvPr>
            <p:ph type="ctrTitle"/>
          </p:nvPr>
        </p:nvSpPr>
        <p:spPr>
          <a:xfrm>
            <a:off x="990600" y="1905000"/>
            <a:ext cx="7772400" cy="1143000"/>
          </a:xfrm>
        </p:spPr>
        <p:txBody>
          <a:bodyPr/>
          <a:lstStyle>
            <a:lvl1pPr algn="r">
              <a:defRPr/>
            </a:lvl1pPr>
          </a:lstStyle>
          <a:p>
            <a:pPr lvl="0"/>
            <a:r>
              <a:rPr lang="en-US" altLang="en-US" noProof="0" smtClean="0"/>
              <a:t>Click to edit Master title style</a:t>
            </a:r>
          </a:p>
        </p:txBody>
      </p:sp>
      <p:sp>
        <p:nvSpPr>
          <p:cNvPr id="77830" name="Rectangle 6"/>
          <p:cNvSpPr>
            <a:spLocks noGrp="1" noChangeArrowheads="1"/>
          </p:cNvSpPr>
          <p:nvPr>
            <p:ph type="subTitle" idx="1"/>
          </p:nvPr>
        </p:nvSpPr>
        <p:spPr>
          <a:xfrm>
            <a:off x="2686050" y="3492500"/>
            <a:ext cx="6102350" cy="1752600"/>
          </a:xfrm>
        </p:spPr>
        <p:txBody>
          <a:bodyPr/>
          <a:lstStyle>
            <a:lvl1pPr marL="0" indent="0" algn="r">
              <a:buFont typeface="Wingdings" pitchFamily="2" charset="2"/>
              <a:buNone/>
              <a:defRPr/>
            </a:lvl1pPr>
          </a:lstStyle>
          <a:p>
            <a:pPr lvl="0"/>
            <a:r>
              <a:rPr lang="en-US" altLang="en-US" noProof="0" smtClean="0"/>
              <a:t>Click to edit Master subtitle style</a:t>
            </a:r>
          </a:p>
        </p:txBody>
      </p:sp>
      <p:sp>
        <p:nvSpPr>
          <p:cNvPr id="77831" name="Rectangle 7"/>
          <p:cNvSpPr>
            <a:spLocks noGrp="1" noChangeArrowheads="1"/>
          </p:cNvSpPr>
          <p:nvPr>
            <p:ph type="dt" sz="half" idx="2"/>
          </p:nvPr>
        </p:nvSpPr>
        <p:spPr>
          <a:xfrm>
            <a:off x="3359150" y="6343650"/>
            <a:ext cx="1905000" cy="457200"/>
          </a:xfrm>
        </p:spPr>
        <p:txBody>
          <a:bodyPr/>
          <a:lstStyle>
            <a:lvl1pPr>
              <a:defRPr/>
            </a:lvl1pPr>
          </a:lstStyle>
          <a:p>
            <a:endParaRPr lang="en-US" altLang="en-US"/>
          </a:p>
        </p:txBody>
      </p:sp>
      <p:sp>
        <p:nvSpPr>
          <p:cNvPr id="77832" name="Rectangle 8"/>
          <p:cNvSpPr>
            <a:spLocks noGrp="1" noChangeArrowheads="1"/>
          </p:cNvSpPr>
          <p:nvPr>
            <p:ph type="ftr" sz="quarter" idx="3"/>
          </p:nvPr>
        </p:nvSpPr>
        <p:spPr>
          <a:xfrm>
            <a:off x="6019800" y="6343650"/>
            <a:ext cx="2895600" cy="457200"/>
          </a:xfrm>
        </p:spPr>
        <p:txBody>
          <a:bodyPr/>
          <a:lstStyle>
            <a:lvl1pPr>
              <a:defRPr/>
            </a:lvl1pPr>
          </a:lstStyle>
          <a:p>
            <a:endParaRPr lang="en-US" altLang="en-US"/>
          </a:p>
        </p:txBody>
      </p:sp>
      <p:sp>
        <p:nvSpPr>
          <p:cNvPr id="77833" name="Rectangle 9"/>
          <p:cNvSpPr>
            <a:spLocks noGrp="1" noChangeArrowheads="1"/>
          </p:cNvSpPr>
          <p:nvPr>
            <p:ph type="sldNum" sz="quarter" idx="4"/>
          </p:nvPr>
        </p:nvSpPr>
        <p:spPr>
          <a:xfrm>
            <a:off x="125413" y="6361113"/>
            <a:ext cx="1905000" cy="457200"/>
          </a:xfrm>
        </p:spPr>
        <p:txBody>
          <a:bodyPr/>
          <a:lstStyle>
            <a:lvl1pPr>
              <a:defRPr/>
            </a:lvl1pPr>
          </a:lstStyle>
          <a:p>
            <a:fld id="{AC361A38-61EF-4BBD-9809-23EDA0D87F01}"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3DCC6AC-0FF2-4230-8AA4-E64088493439}" type="slidenum">
              <a:rPr lang="en-US" altLang="en-US"/>
              <a:pPr/>
              <a:t>‹#›</a:t>
            </a:fld>
            <a:endParaRPr lang="en-US" altLang="en-US"/>
          </a:p>
        </p:txBody>
      </p:sp>
    </p:spTree>
    <p:extLst>
      <p:ext uri="{BB962C8B-B14F-4D97-AF65-F5344CB8AC3E}">
        <p14:creationId xmlns:p14="http://schemas.microsoft.com/office/powerpoint/2010/main" val="2985512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6088" y="722313"/>
            <a:ext cx="21590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7500" y="722313"/>
            <a:ext cx="6326188"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69BC6F8-24D3-42DA-A03A-2B03454F6108}" type="slidenum">
              <a:rPr lang="en-US" altLang="en-US"/>
              <a:pPr/>
              <a:t>‹#›</a:t>
            </a:fld>
            <a:endParaRPr lang="en-US" altLang="en-US"/>
          </a:p>
        </p:txBody>
      </p:sp>
    </p:spTree>
    <p:extLst>
      <p:ext uri="{BB962C8B-B14F-4D97-AF65-F5344CB8AC3E}">
        <p14:creationId xmlns:p14="http://schemas.microsoft.com/office/powerpoint/2010/main" val="2369909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BBFE6DD-BA37-4128-BBDB-F66DDFDA7227}" type="slidenum">
              <a:rPr lang="en-US" altLang="en-US"/>
              <a:pPr/>
              <a:t>‹#›</a:t>
            </a:fld>
            <a:endParaRPr lang="en-US" altLang="en-US"/>
          </a:p>
        </p:txBody>
      </p:sp>
    </p:spTree>
    <p:extLst>
      <p:ext uri="{BB962C8B-B14F-4D97-AF65-F5344CB8AC3E}">
        <p14:creationId xmlns:p14="http://schemas.microsoft.com/office/powerpoint/2010/main" val="2727779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19C792D-77AB-4C58-B5FD-FF668BA84E88}" type="slidenum">
              <a:rPr lang="en-US" altLang="en-US"/>
              <a:pPr/>
              <a:t>‹#›</a:t>
            </a:fld>
            <a:endParaRPr lang="en-US" altLang="en-US"/>
          </a:p>
        </p:txBody>
      </p:sp>
    </p:spTree>
    <p:extLst>
      <p:ext uri="{BB962C8B-B14F-4D97-AF65-F5344CB8AC3E}">
        <p14:creationId xmlns:p14="http://schemas.microsoft.com/office/powerpoint/2010/main" val="2992754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8613" y="1941513"/>
            <a:ext cx="40274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08500" y="1941513"/>
            <a:ext cx="40290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7C9857C-1EA6-4093-93C9-2A489C1C994F}" type="slidenum">
              <a:rPr lang="en-US" altLang="en-US"/>
              <a:pPr/>
              <a:t>‹#›</a:t>
            </a:fld>
            <a:endParaRPr lang="en-US" altLang="en-US"/>
          </a:p>
        </p:txBody>
      </p:sp>
    </p:spTree>
    <p:extLst>
      <p:ext uri="{BB962C8B-B14F-4D97-AF65-F5344CB8AC3E}">
        <p14:creationId xmlns:p14="http://schemas.microsoft.com/office/powerpoint/2010/main" val="1686792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12219AF-104B-41B4-9B6B-6861ADB93E2B}" type="slidenum">
              <a:rPr lang="en-US" altLang="en-US"/>
              <a:pPr/>
              <a:t>‹#›</a:t>
            </a:fld>
            <a:endParaRPr lang="en-US" altLang="en-US"/>
          </a:p>
        </p:txBody>
      </p:sp>
    </p:spTree>
    <p:extLst>
      <p:ext uri="{BB962C8B-B14F-4D97-AF65-F5344CB8AC3E}">
        <p14:creationId xmlns:p14="http://schemas.microsoft.com/office/powerpoint/2010/main" val="3878052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7E8F86D-2020-47AC-A028-EE03CA0637D5}" type="slidenum">
              <a:rPr lang="en-US" altLang="en-US"/>
              <a:pPr/>
              <a:t>‹#›</a:t>
            </a:fld>
            <a:endParaRPr lang="en-US" altLang="en-US"/>
          </a:p>
        </p:txBody>
      </p:sp>
    </p:spTree>
    <p:extLst>
      <p:ext uri="{BB962C8B-B14F-4D97-AF65-F5344CB8AC3E}">
        <p14:creationId xmlns:p14="http://schemas.microsoft.com/office/powerpoint/2010/main" val="2875334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49B89968-C163-45C8-90F7-A80C8B413F1D}" type="slidenum">
              <a:rPr lang="en-US" altLang="en-US"/>
              <a:pPr/>
              <a:t>‹#›</a:t>
            </a:fld>
            <a:endParaRPr lang="en-US" altLang="en-US"/>
          </a:p>
        </p:txBody>
      </p:sp>
    </p:spTree>
    <p:extLst>
      <p:ext uri="{BB962C8B-B14F-4D97-AF65-F5344CB8AC3E}">
        <p14:creationId xmlns:p14="http://schemas.microsoft.com/office/powerpoint/2010/main" val="2125440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E406B99-C88F-4CD3-9973-200F70547183}" type="slidenum">
              <a:rPr lang="en-US" altLang="en-US"/>
              <a:pPr/>
              <a:t>‹#›</a:t>
            </a:fld>
            <a:endParaRPr lang="en-US" altLang="en-US"/>
          </a:p>
        </p:txBody>
      </p:sp>
    </p:spTree>
    <p:extLst>
      <p:ext uri="{BB962C8B-B14F-4D97-AF65-F5344CB8AC3E}">
        <p14:creationId xmlns:p14="http://schemas.microsoft.com/office/powerpoint/2010/main" val="3982236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F7DEA04-67DC-4A2E-A52C-C561E7D08241}" type="slidenum">
              <a:rPr lang="en-US" altLang="en-US"/>
              <a:pPr/>
              <a:t>‹#›</a:t>
            </a:fld>
            <a:endParaRPr lang="en-US" altLang="en-US"/>
          </a:p>
        </p:txBody>
      </p:sp>
    </p:spTree>
    <p:extLst>
      <p:ext uri="{BB962C8B-B14F-4D97-AF65-F5344CB8AC3E}">
        <p14:creationId xmlns:p14="http://schemas.microsoft.com/office/powerpoint/2010/main" val="2900047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path path="rect">
            <a:fillToRect r="100000" b="100000"/>
          </a:path>
        </a:gradFill>
        <a:effectLst/>
      </p:bgPr>
    </p:bg>
    <p:spTree>
      <p:nvGrpSpPr>
        <p:cNvPr id="1" name=""/>
        <p:cNvGrpSpPr/>
        <p:nvPr/>
      </p:nvGrpSpPr>
      <p:grpSpPr>
        <a:xfrm>
          <a:off x="0" y="0"/>
          <a:ext cx="0" cy="0"/>
          <a:chOff x="0" y="0"/>
          <a:chExt cx="0" cy="0"/>
        </a:xfrm>
      </p:grpSpPr>
      <p:grpSp>
        <p:nvGrpSpPr>
          <p:cNvPr id="76802" name="Group 2"/>
          <p:cNvGrpSpPr>
            <a:grpSpLocks/>
          </p:cNvGrpSpPr>
          <p:nvPr/>
        </p:nvGrpSpPr>
        <p:grpSpPr bwMode="auto">
          <a:xfrm>
            <a:off x="-7938" y="1636713"/>
            <a:ext cx="9148763" cy="4618037"/>
            <a:chOff x="-5" y="1031"/>
            <a:chExt cx="5763" cy="2909"/>
          </a:xfrm>
        </p:grpSpPr>
        <p:pic>
          <p:nvPicPr>
            <p:cNvPr id="76803" name="Picture 3" descr="ARTHSEPA"/>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gray">
            <a:xfrm>
              <a:off x="3778" y="3893"/>
              <a:ext cx="1980" cy="47"/>
            </a:xfrm>
            <a:prstGeom prst="rect">
              <a:avLst/>
            </a:prstGeom>
            <a:noFill/>
            <a:extLst>
              <a:ext uri="{909E8E84-426E-40DD-AFC4-6F175D3DCCD1}">
                <a14:hiddenFill xmlns:a14="http://schemas.microsoft.com/office/drawing/2010/main">
                  <a:solidFill>
                    <a:srgbClr val="FFFFFF"/>
                  </a:solidFill>
                </a14:hiddenFill>
              </a:ext>
            </a:extLst>
          </p:spPr>
        </p:pic>
        <p:pic>
          <p:nvPicPr>
            <p:cNvPr id="76804" name="Picture 4" descr="Arthsep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 y="1031"/>
              <a:ext cx="2832" cy="61"/>
            </a:xfrm>
            <a:prstGeom prst="rect">
              <a:avLst/>
            </a:prstGeom>
            <a:noFill/>
            <a:extLst>
              <a:ext uri="{909E8E84-426E-40DD-AFC4-6F175D3DCCD1}">
                <a14:hiddenFill xmlns:a14="http://schemas.microsoft.com/office/drawing/2010/main">
                  <a:solidFill>
                    <a:srgbClr val="FFFFFF"/>
                  </a:solidFill>
                </a14:hiddenFill>
              </a:ext>
            </a:extLst>
          </p:spPr>
        </p:pic>
      </p:grpSp>
      <p:sp>
        <p:nvSpPr>
          <p:cNvPr id="76805" name="Rectangle 5"/>
          <p:cNvSpPr>
            <a:spLocks noGrp="1" noChangeArrowheads="1"/>
          </p:cNvSpPr>
          <p:nvPr>
            <p:ph type="title"/>
          </p:nvPr>
        </p:nvSpPr>
        <p:spPr bwMode="auto">
          <a:xfrm>
            <a:off x="317500" y="722313"/>
            <a:ext cx="863758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lvl="0"/>
            <a:r>
              <a:rPr lang="en-US" altLang="en-US" smtClean="0"/>
              <a:t>Click to edit Master title style</a:t>
            </a:r>
          </a:p>
        </p:txBody>
      </p:sp>
      <p:sp>
        <p:nvSpPr>
          <p:cNvPr id="76806" name="Rectangle 6"/>
          <p:cNvSpPr>
            <a:spLocks noGrp="1" noChangeArrowheads="1"/>
          </p:cNvSpPr>
          <p:nvPr>
            <p:ph type="body" idx="1"/>
          </p:nvPr>
        </p:nvSpPr>
        <p:spPr bwMode="auto">
          <a:xfrm>
            <a:off x="328613" y="1941513"/>
            <a:ext cx="820896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6807" name="Rectangle 7"/>
          <p:cNvSpPr>
            <a:spLocks noGrp="1" noChangeArrowheads="1"/>
          </p:cNvSpPr>
          <p:nvPr>
            <p:ph type="dt" sz="half" idx="2"/>
          </p:nvPr>
        </p:nvSpPr>
        <p:spPr bwMode="auto">
          <a:xfrm>
            <a:off x="3433763" y="63436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en-US" altLang="en-US"/>
          </a:p>
        </p:txBody>
      </p:sp>
      <p:sp>
        <p:nvSpPr>
          <p:cNvPr id="76808" name="Rectangle 8"/>
          <p:cNvSpPr>
            <a:spLocks noGrp="1" noChangeArrowheads="1"/>
          </p:cNvSpPr>
          <p:nvPr>
            <p:ph type="ftr" sz="quarter" idx="3"/>
          </p:nvPr>
        </p:nvSpPr>
        <p:spPr bwMode="auto">
          <a:xfrm>
            <a:off x="6108700" y="63436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endParaRPr lang="en-US" altLang="en-US"/>
          </a:p>
        </p:txBody>
      </p:sp>
      <p:sp>
        <p:nvSpPr>
          <p:cNvPr id="76809" name="Rectangle 9"/>
          <p:cNvSpPr>
            <a:spLocks noGrp="1" noChangeArrowheads="1"/>
          </p:cNvSpPr>
          <p:nvPr>
            <p:ph type="sldNum" sz="quarter" idx="4"/>
          </p:nvPr>
        </p:nvSpPr>
        <p:spPr bwMode="auto">
          <a:xfrm>
            <a:off x="146050" y="63611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lvl1pPr>
          </a:lstStyle>
          <a:p>
            <a:fld id="{C5FD291C-7A78-4746-825F-BB364107A0F6}"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rgbClr val="CCFF33"/>
        </a:buClr>
        <a:buSzPct val="7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6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rgbClr val="0099CC"/>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tx2"/>
        </a:buClr>
        <a:buSzPct val="7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7500" y="376317"/>
            <a:ext cx="8637588" cy="1107996"/>
          </a:xfrm>
        </p:spPr>
        <p:txBody>
          <a:bodyPr/>
          <a:lstStyle/>
          <a:p>
            <a:r>
              <a:rPr lang="en-US" sz="6600" dirty="0" err="1" smtClean="0"/>
              <a:t>Elohiym</a:t>
            </a:r>
            <a:r>
              <a:rPr lang="en-US" sz="6600" dirty="0" smtClean="0"/>
              <a:t> - God</a:t>
            </a:r>
            <a:endParaRPr lang="en-US" sz="6600" dirty="0"/>
          </a:p>
        </p:txBody>
      </p:sp>
      <p:sp>
        <p:nvSpPr>
          <p:cNvPr id="3" name="Content Placeholder 2"/>
          <p:cNvSpPr>
            <a:spLocks noGrp="1"/>
          </p:cNvSpPr>
          <p:nvPr>
            <p:ph idx="1"/>
          </p:nvPr>
        </p:nvSpPr>
        <p:spPr>
          <a:xfrm>
            <a:off x="0" y="1941513"/>
            <a:ext cx="9143999" cy="4114800"/>
          </a:xfrm>
        </p:spPr>
        <p:txBody>
          <a:bodyPr/>
          <a:lstStyle/>
          <a:p>
            <a:r>
              <a:rPr lang="en-US" sz="4000" dirty="0" smtClean="0"/>
              <a:t>Plural – Gen 1:1,  26-27</a:t>
            </a:r>
          </a:p>
          <a:p>
            <a:r>
              <a:rPr lang="en-US" sz="4000" dirty="0" smtClean="0"/>
              <a:t>2500+ times in Bible</a:t>
            </a:r>
          </a:p>
          <a:p>
            <a:r>
              <a:rPr lang="en-US" sz="4000" dirty="0" smtClean="0"/>
              <a:t>Many </a:t>
            </a:r>
            <a:r>
              <a:rPr lang="en-US" sz="4000" dirty="0" smtClean="0"/>
              <a:t>individual names </a:t>
            </a:r>
            <a:r>
              <a:rPr lang="en-US" sz="4000" dirty="0" smtClean="0"/>
              <a:t>of </a:t>
            </a:r>
            <a:r>
              <a:rPr lang="en-US" sz="4000" dirty="0" smtClean="0"/>
              <a:t> each </a:t>
            </a:r>
            <a:endParaRPr lang="en-US" sz="4000" dirty="0" smtClean="0"/>
          </a:p>
          <a:p>
            <a:r>
              <a:rPr lang="en-US" sz="4000" dirty="0" smtClean="0"/>
              <a:t>Most common Father, Son, Holy Spirit </a:t>
            </a:r>
          </a:p>
          <a:p>
            <a:r>
              <a:rPr lang="en-US" sz="4000" dirty="0" smtClean="0"/>
              <a:t>Most attention to first two</a:t>
            </a:r>
          </a:p>
          <a:p>
            <a:endParaRPr lang="en-US" sz="4000" dirty="0"/>
          </a:p>
        </p:txBody>
      </p:sp>
    </p:spTree>
    <p:extLst>
      <p:ext uri="{BB962C8B-B14F-4D97-AF65-F5344CB8AC3E}">
        <p14:creationId xmlns:p14="http://schemas.microsoft.com/office/powerpoint/2010/main" val="1352278844"/>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pPr algn="ctr"/>
            <a:r>
              <a:rPr lang="en-US" altLang="en-US" sz="11700">
                <a:solidFill>
                  <a:schemeClr val="tx1"/>
                </a:solidFill>
                <a:latin typeface="Arial Narrow" pitchFamily="34" charset="0"/>
              </a:rPr>
              <a:t>Fact Keepers</a:t>
            </a:r>
            <a:br>
              <a:rPr lang="en-US" altLang="en-US" sz="11700">
                <a:solidFill>
                  <a:schemeClr val="tx1"/>
                </a:solidFill>
                <a:latin typeface="Arial Narrow" pitchFamily="34" charset="0"/>
              </a:rPr>
            </a:br>
            <a:r>
              <a:rPr lang="en-US" altLang="en-US" sz="3600">
                <a:solidFill>
                  <a:schemeClr val="tx1"/>
                </a:solidFill>
                <a:latin typeface="Arial Narrow" pitchFamily="34" charset="0"/>
              </a:rPr>
              <a:t>“church goers”</a:t>
            </a:r>
          </a:p>
        </p:txBody>
      </p:sp>
      <p:sp>
        <p:nvSpPr>
          <p:cNvPr id="13316" name="Rectangle 4"/>
          <p:cNvSpPr>
            <a:spLocks noGrp="1" noChangeArrowheads="1"/>
          </p:cNvSpPr>
          <p:nvPr>
            <p:ph type="subTitle" idx="1"/>
          </p:nvPr>
        </p:nvSpPr>
        <p:spPr>
          <a:xfrm>
            <a:off x="609600" y="3492500"/>
            <a:ext cx="8178800" cy="2832100"/>
          </a:xfrm>
        </p:spPr>
        <p:txBody>
          <a:bodyPr/>
          <a:lstStyle/>
          <a:p>
            <a:pPr algn="ctr"/>
            <a:r>
              <a:rPr lang="en-US" altLang="en-US" sz="7200" b="1" dirty="0">
                <a:solidFill>
                  <a:schemeClr val="tx2"/>
                </a:solidFill>
                <a:latin typeface="Arial Narrow" pitchFamily="34" charset="0"/>
              </a:rPr>
              <a:t>Relationship </a:t>
            </a:r>
            <a:r>
              <a:rPr lang="en-US" altLang="en-US" sz="7200" b="1" dirty="0" smtClean="0">
                <a:solidFill>
                  <a:schemeClr val="tx2"/>
                </a:solidFill>
                <a:latin typeface="Arial Narrow" pitchFamily="34" charset="0"/>
              </a:rPr>
              <a:t>Seeker</a:t>
            </a:r>
            <a:endParaRPr lang="en-US" altLang="en-US" sz="7200" b="1" dirty="0">
              <a:solidFill>
                <a:schemeClr val="tx2"/>
              </a:solidFill>
              <a:latin typeface="Arial Narrow" pitchFamily="34" charset="0"/>
            </a:endParaRPr>
          </a:p>
          <a:p>
            <a:pPr algn="ctr"/>
            <a:r>
              <a:rPr lang="en-US" altLang="en-US" sz="5400" dirty="0" smtClean="0">
                <a:solidFill>
                  <a:schemeClr val="tx2"/>
                </a:solidFill>
                <a:latin typeface="Arial Narrow" pitchFamily="34" charset="0"/>
              </a:rPr>
              <a:t>A disciple </a:t>
            </a:r>
            <a:r>
              <a:rPr lang="en-US" altLang="en-US" sz="5400" dirty="0">
                <a:solidFill>
                  <a:schemeClr val="tx2"/>
                </a:solidFill>
                <a:latin typeface="Arial Narrow" pitchFamily="34" charset="0"/>
              </a:rPr>
              <a:t>of Christ</a:t>
            </a:r>
            <a:endParaRPr lang="en-US" altLang="en-US" sz="6000" dirty="0">
              <a:solidFill>
                <a:schemeClr val="tx2"/>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 calcmode="lin" valueType="num">
                                      <p:cBhvr>
                                        <p:cTn id="7" dur="1000" fill="hold"/>
                                        <p:tgtEl>
                                          <p:spTgt spid="1331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31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31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1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nodeType="withGroup">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13316">
                                            <p:txEl>
                                              <p:pRg st="1" end="1"/>
                                            </p:txEl>
                                          </p:spTgt>
                                        </p:tgtEl>
                                        <p:attrNameLst>
                                          <p:attrName>style.visibility</p:attrName>
                                        </p:attrNameLst>
                                      </p:cBhvr>
                                      <p:to>
                                        <p:strVal val="visible"/>
                                      </p:to>
                                    </p:set>
                                    <p:anim calcmode="lin" valueType="num">
                                      <p:cBhvr>
                                        <p:cTn id="14" dur="1000" fill="hold"/>
                                        <p:tgtEl>
                                          <p:spTgt spid="13316">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13316">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1331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331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uiExpand="1"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00" y="295275"/>
            <a:ext cx="8637588" cy="1189038"/>
          </a:xfrm>
        </p:spPr>
        <p:txBody>
          <a:bodyPr/>
          <a:lstStyle/>
          <a:p>
            <a:r>
              <a:rPr lang="en-US" altLang="en-US" sz="7200">
                <a:solidFill>
                  <a:srgbClr val="00FF00"/>
                </a:solidFill>
                <a:latin typeface="Subway" pitchFamily="2" charset="0"/>
              </a:rPr>
              <a:t>Fact Keepers</a:t>
            </a:r>
            <a:endParaRPr lang="en-US" altLang="en-US">
              <a:solidFill>
                <a:schemeClr val="tx1"/>
              </a:solidFill>
              <a:latin typeface="Arial Narrow" pitchFamily="34" charset="0"/>
            </a:endParaRPr>
          </a:p>
        </p:txBody>
      </p:sp>
      <p:sp>
        <p:nvSpPr>
          <p:cNvPr id="15363" name="Rectangle 3"/>
          <p:cNvSpPr>
            <a:spLocks noGrp="1" noChangeArrowheads="1"/>
          </p:cNvSpPr>
          <p:nvPr>
            <p:ph type="body" idx="1"/>
          </p:nvPr>
        </p:nvSpPr>
        <p:spPr/>
        <p:txBody>
          <a:bodyPr/>
          <a:lstStyle/>
          <a:p>
            <a:r>
              <a:rPr lang="en-US" altLang="en-US" sz="4000" dirty="0" smtClean="0">
                <a:latin typeface="Subway" pitchFamily="2" charset="0"/>
              </a:rPr>
              <a:t>Assemble</a:t>
            </a:r>
            <a:endParaRPr lang="en-US" altLang="en-US" sz="4000" dirty="0">
              <a:latin typeface="Subway" pitchFamily="2" charset="0"/>
            </a:endParaRPr>
          </a:p>
          <a:p>
            <a:r>
              <a:rPr lang="en-US" altLang="en-US" sz="4000" dirty="0">
                <a:latin typeface="Subway" pitchFamily="2" charset="0"/>
              </a:rPr>
              <a:t>Read </a:t>
            </a:r>
            <a:r>
              <a:rPr lang="en-US" altLang="en-US" sz="4000" dirty="0" smtClean="0">
                <a:latin typeface="Subway" pitchFamily="2" charset="0"/>
              </a:rPr>
              <a:t>Bible</a:t>
            </a:r>
            <a:endParaRPr lang="en-US" altLang="en-US" sz="4000" dirty="0">
              <a:latin typeface="Subway" pitchFamily="2" charset="0"/>
            </a:endParaRPr>
          </a:p>
          <a:p>
            <a:r>
              <a:rPr lang="en-US" altLang="en-US" sz="4000" dirty="0">
                <a:latin typeface="Subway" pitchFamily="2" charset="0"/>
              </a:rPr>
              <a:t>Family Centered</a:t>
            </a:r>
          </a:p>
          <a:p>
            <a:r>
              <a:rPr lang="en-US" altLang="en-US" sz="4000" dirty="0">
                <a:latin typeface="Subway" pitchFamily="2" charset="0"/>
              </a:rPr>
              <a:t>Pray</a:t>
            </a:r>
          </a:p>
          <a:p>
            <a:r>
              <a:rPr lang="en-US" altLang="en-US" sz="4000" dirty="0">
                <a:latin typeface="Subway" pitchFamily="2" charset="0"/>
              </a:rPr>
              <a:t>Give</a:t>
            </a:r>
          </a:p>
          <a:p>
            <a:r>
              <a:rPr lang="en-US" altLang="en-US" sz="4000" dirty="0">
                <a:latin typeface="Subway" pitchFamily="2" charset="0"/>
              </a:rPr>
              <a:t>No Vices </a:t>
            </a:r>
            <a:r>
              <a:rPr lang="en-US" altLang="en-US" sz="4000" dirty="0">
                <a:latin typeface="Arial Narrow" pitchFamily="34" charset="0"/>
              </a:rPr>
              <a:t>(cursing, drinking, smoking)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304800" y="990600"/>
            <a:ext cx="8839200" cy="2057400"/>
          </a:xfrm>
        </p:spPr>
        <p:txBody>
          <a:bodyPr/>
          <a:lstStyle/>
          <a:p>
            <a:pPr algn="l"/>
            <a:r>
              <a:rPr lang="en-US" altLang="en-US" sz="4000" dirty="0" smtClean="0">
                <a:solidFill>
                  <a:srgbClr val="00FF00"/>
                </a:solidFill>
                <a:latin typeface="Subway" pitchFamily="2" charset="0"/>
              </a:rPr>
              <a:t>They Use </a:t>
            </a:r>
            <a:r>
              <a:rPr lang="en-US" altLang="en-US" sz="4000" dirty="0">
                <a:solidFill>
                  <a:srgbClr val="00FF00"/>
                </a:solidFill>
                <a:latin typeface="Subway" pitchFamily="2" charset="0"/>
              </a:rPr>
              <a:t>God’s Word </a:t>
            </a:r>
            <a:r>
              <a:rPr lang="en-US" altLang="en-US" sz="4000" dirty="0" smtClean="0">
                <a:solidFill>
                  <a:srgbClr val="00FF00"/>
                </a:solidFill>
                <a:latin typeface="Subway" pitchFamily="2" charset="0"/>
              </a:rPr>
              <a:t>with great </a:t>
            </a:r>
            <a:r>
              <a:rPr lang="en-US" altLang="en-US" sz="4000" dirty="0">
                <a:solidFill>
                  <a:srgbClr val="00FF00"/>
                </a:solidFill>
                <a:latin typeface="Subway" pitchFamily="2" charset="0"/>
              </a:rPr>
              <a:t>energies in discussing “whys” &amp; “what ifs”</a:t>
            </a:r>
            <a:r>
              <a:rPr lang="en-US" altLang="en-US" dirty="0">
                <a:solidFill>
                  <a:schemeClr val="tx1"/>
                </a:solidFill>
                <a:latin typeface="Subway" pitchFamily="2" charset="0"/>
              </a:rPr>
              <a:t> </a:t>
            </a:r>
            <a:r>
              <a:rPr lang="en-US" altLang="en-US" dirty="0" smtClean="0">
                <a:solidFill>
                  <a:schemeClr val="tx1"/>
                </a:solidFill>
                <a:latin typeface="Subway" pitchFamily="2" charset="0"/>
              </a:rPr>
              <a:t>but…</a:t>
            </a:r>
            <a:endParaRPr lang="en-US" altLang="en-US" dirty="0">
              <a:solidFill>
                <a:schemeClr val="tx1"/>
              </a:solidFill>
              <a:latin typeface="Subway" pitchFamily="2" charset="0"/>
            </a:endParaRPr>
          </a:p>
        </p:txBody>
      </p:sp>
      <p:sp>
        <p:nvSpPr>
          <p:cNvPr id="19459" name="Rectangle 3"/>
          <p:cNvSpPr>
            <a:spLocks noGrp="1" noChangeArrowheads="1"/>
          </p:cNvSpPr>
          <p:nvPr>
            <p:ph type="subTitle" idx="1"/>
          </p:nvPr>
        </p:nvSpPr>
        <p:spPr>
          <a:xfrm>
            <a:off x="609600" y="3492500"/>
            <a:ext cx="8178800" cy="2832100"/>
          </a:xfrm>
        </p:spPr>
        <p:txBody>
          <a:bodyPr/>
          <a:lstStyle/>
          <a:p>
            <a:pPr algn="l">
              <a:lnSpc>
                <a:spcPct val="90000"/>
              </a:lnSpc>
              <a:buFont typeface="Wingdings" pitchFamily="2" charset="2"/>
              <a:buChar char="n"/>
            </a:pPr>
            <a:r>
              <a:rPr lang="en-US" altLang="en-US" sz="4400" dirty="0">
                <a:solidFill>
                  <a:schemeClr val="tx2"/>
                </a:solidFill>
                <a:latin typeface="Alegreya Sans Black" panose="00000A00000000000000" pitchFamily="2" charset="0"/>
              </a:rPr>
              <a:t>Let God mold us &amp; make us in the image of Christ</a:t>
            </a:r>
          </a:p>
          <a:p>
            <a:pPr algn="l">
              <a:lnSpc>
                <a:spcPct val="90000"/>
              </a:lnSpc>
              <a:buFont typeface="Wingdings" pitchFamily="2" charset="2"/>
              <a:buChar char="n"/>
            </a:pPr>
            <a:r>
              <a:rPr lang="en-US" altLang="en-US" sz="4400" dirty="0" smtClean="0">
                <a:solidFill>
                  <a:schemeClr val="tx2"/>
                </a:solidFill>
                <a:latin typeface="Alegreya Sans Black" panose="00000A00000000000000" pitchFamily="2" charset="0"/>
              </a:rPr>
              <a:t>Do we </a:t>
            </a:r>
            <a:r>
              <a:rPr lang="en-US" altLang="en-US" sz="4400" dirty="0" smtClean="0">
                <a:solidFill>
                  <a:schemeClr val="tx2"/>
                </a:solidFill>
                <a:latin typeface="Alegreya Sans Black" panose="00000A00000000000000" pitchFamily="2" charset="0"/>
              </a:rPr>
              <a:t>empty ourselves seeking a relationship </a:t>
            </a:r>
            <a:r>
              <a:rPr lang="en-US" altLang="en-US" sz="4400" dirty="0">
                <a:solidFill>
                  <a:schemeClr val="tx2"/>
                </a:solidFill>
                <a:latin typeface="Alegreya Sans Black" panose="00000A00000000000000" pitchFamily="2" charset="0"/>
              </a:rPr>
              <a:t>with God</a:t>
            </a:r>
            <a:r>
              <a:rPr lang="en-US" altLang="en-US" sz="2800" dirty="0">
                <a:latin typeface="Alegreya Sans Black" panose="00000A00000000000000" pitchFamily="2"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left)">
                                      <p:cBhvr>
                                        <p:cTn id="7" dur="500"/>
                                        <p:tgtEl>
                                          <p:spTgt spid="19459">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animEffect transition="in" filter="wipe(left)">
                                      <p:cBhvr>
                                        <p:cTn id="11" dur="5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17500" y="173038"/>
            <a:ext cx="8637588" cy="1311275"/>
          </a:xfrm>
        </p:spPr>
        <p:txBody>
          <a:bodyPr/>
          <a:lstStyle/>
          <a:p>
            <a:r>
              <a:rPr lang="en-US" altLang="en-US" sz="8000" b="1">
                <a:solidFill>
                  <a:srgbClr val="00FF00"/>
                </a:solidFill>
              </a:rPr>
              <a:t>God’s Covenant</a:t>
            </a:r>
            <a:endParaRPr lang="en-US" altLang="en-US">
              <a:solidFill>
                <a:schemeClr val="tx1"/>
              </a:solidFill>
              <a:latin typeface="Arial Narrow" pitchFamily="34" charset="0"/>
            </a:endParaRPr>
          </a:p>
        </p:txBody>
      </p:sp>
      <p:sp>
        <p:nvSpPr>
          <p:cNvPr id="20483" name="Rectangle 3"/>
          <p:cNvSpPr>
            <a:spLocks noGrp="1" noChangeArrowheads="1"/>
          </p:cNvSpPr>
          <p:nvPr>
            <p:ph type="body" idx="1"/>
          </p:nvPr>
        </p:nvSpPr>
        <p:spPr>
          <a:xfrm>
            <a:off x="328613" y="1941513"/>
            <a:ext cx="8208962" cy="2249487"/>
          </a:xfrm>
        </p:spPr>
        <p:txBody>
          <a:bodyPr/>
          <a:lstStyle/>
          <a:p>
            <a:pPr>
              <a:buFont typeface="Wingdings" pitchFamily="2" charset="2"/>
              <a:buNone/>
            </a:pPr>
            <a:r>
              <a:rPr lang="en-US" altLang="en-US" sz="6000" b="1" i="1">
                <a:latin typeface="Times New Roman" pitchFamily="18" charset="0"/>
              </a:rPr>
              <a:t>“I will be your God if you will be my people”</a:t>
            </a:r>
          </a:p>
          <a:p>
            <a:pPr>
              <a:buFont typeface="Wingdings" pitchFamily="2" charset="2"/>
              <a:buNone/>
            </a:pPr>
            <a:endParaRPr lang="en-US" altLang="en-US" sz="5400">
              <a:latin typeface="Subway" pitchFamily="2" charset="0"/>
            </a:endParaRPr>
          </a:p>
        </p:txBody>
      </p:sp>
      <p:sp>
        <p:nvSpPr>
          <p:cNvPr id="20484" name="Text Box 4"/>
          <p:cNvSpPr txBox="1">
            <a:spLocks noChangeArrowheads="1"/>
          </p:cNvSpPr>
          <p:nvPr/>
        </p:nvSpPr>
        <p:spPr bwMode="ltGray">
          <a:xfrm>
            <a:off x="533400" y="4114800"/>
            <a:ext cx="7620000"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6600">
                <a:solidFill>
                  <a:srgbClr val="FF0000"/>
                </a:solidFill>
                <a:latin typeface="Subway" pitchFamily="2" charset="0"/>
              </a:rPr>
              <a:t>Relationship!</a:t>
            </a:r>
            <a:r>
              <a:rPr lang="en-US" altLang="en-US" sz="4400">
                <a:latin typeface="Subway" pitchFamily="2" charset="0"/>
              </a:rPr>
              <a:t> </a:t>
            </a:r>
          </a:p>
          <a:p>
            <a:r>
              <a:rPr lang="en-US" altLang="en-US" sz="4400">
                <a:latin typeface="Subway" pitchFamily="2" charset="0"/>
              </a:rPr>
              <a:t> NOT “a check off list”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p:cTn id="7" dur="500" fill="hold"/>
                                        <p:tgtEl>
                                          <p:spTgt spid="20484"/>
                                        </p:tgtEl>
                                        <p:attrNameLst>
                                          <p:attrName>ppt_w</p:attrName>
                                        </p:attrNameLst>
                                      </p:cBhvr>
                                      <p:tavLst>
                                        <p:tav tm="0">
                                          <p:val>
                                            <p:fltVal val="0"/>
                                          </p:val>
                                        </p:tav>
                                        <p:tav tm="100000">
                                          <p:val>
                                            <p:strVal val="#ppt_w"/>
                                          </p:val>
                                        </p:tav>
                                      </p:tavLst>
                                    </p:anim>
                                    <p:anim calcmode="lin" valueType="num">
                                      <p:cBhvr>
                                        <p:cTn id="8" dur="500" fill="hold"/>
                                        <p:tgtEl>
                                          <p:spTgt spid="20484"/>
                                        </p:tgtEl>
                                        <p:attrNameLst>
                                          <p:attrName>ppt_h</p:attrName>
                                        </p:attrNameLst>
                                      </p:cBhvr>
                                      <p:tavLst>
                                        <p:tav tm="0">
                                          <p:val>
                                            <p:fltVal val="0"/>
                                          </p:val>
                                        </p:tav>
                                        <p:tav tm="100000">
                                          <p:val>
                                            <p:strVal val="#ppt_h"/>
                                          </p:val>
                                        </p:tav>
                                      </p:tavLst>
                                    </p:anim>
                                    <p:anim calcmode="lin" valueType="num">
                                      <p:cBhvr>
                                        <p:cTn id="9" dur="500" fill="hold"/>
                                        <p:tgtEl>
                                          <p:spTgt spid="20484"/>
                                        </p:tgtEl>
                                        <p:attrNameLst>
                                          <p:attrName>ppt_x</p:attrName>
                                        </p:attrNameLst>
                                      </p:cBhvr>
                                      <p:tavLst>
                                        <p:tav tm="0">
                                          <p:val>
                                            <p:fltVal val="0.5"/>
                                          </p:val>
                                        </p:tav>
                                        <p:tav tm="100000">
                                          <p:val>
                                            <p:strVal val="#ppt_x"/>
                                          </p:val>
                                        </p:tav>
                                      </p:tavLst>
                                    </p:anim>
                                    <p:anim calcmode="lin" valueType="num">
                                      <p:cBhvr>
                                        <p:cTn id="10" dur="500" fill="hold"/>
                                        <p:tgtEl>
                                          <p:spTgt spid="2048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2"/>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381000"/>
            <a:ext cx="9144000" cy="762000"/>
          </a:xfrm>
        </p:spPr>
        <p:txBody>
          <a:bodyPr/>
          <a:lstStyle/>
          <a:p>
            <a:r>
              <a:rPr lang="en-US" altLang="en-US" dirty="0">
                <a:latin typeface="Subway" pitchFamily="2" charset="0"/>
              </a:rPr>
              <a:t>Symptoms of “Fact Keepers”</a:t>
            </a:r>
            <a:endParaRPr lang="en-US" altLang="en-US" dirty="0">
              <a:solidFill>
                <a:schemeClr val="tx1"/>
              </a:solidFill>
              <a:latin typeface="Arial Narrow" pitchFamily="34" charset="0"/>
            </a:endParaRPr>
          </a:p>
        </p:txBody>
      </p:sp>
      <p:sp>
        <p:nvSpPr>
          <p:cNvPr id="22531" name="Rectangle 3"/>
          <p:cNvSpPr>
            <a:spLocks noGrp="1" noChangeArrowheads="1"/>
          </p:cNvSpPr>
          <p:nvPr>
            <p:ph type="body" idx="1"/>
          </p:nvPr>
        </p:nvSpPr>
        <p:spPr>
          <a:xfrm>
            <a:off x="228600" y="1066800"/>
            <a:ext cx="8610600" cy="5029200"/>
          </a:xfrm>
        </p:spPr>
        <p:txBody>
          <a:bodyPr/>
          <a:lstStyle/>
          <a:p>
            <a:r>
              <a:rPr lang="en-US" altLang="en-US" dirty="0">
                <a:latin typeface="Arial Narrow" pitchFamily="34" charset="0"/>
              </a:rPr>
              <a:t>Feel no little reason to return Sunday / Wed evenings. </a:t>
            </a:r>
          </a:p>
          <a:p>
            <a:r>
              <a:rPr lang="en-US" altLang="en-US" dirty="0">
                <a:latin typeface="Arial Narrow" pitchFamily="34" charset="0"/>
              </a:rPr>
              <a:t>Parents more interested in secular than spiritual</a:t>
            </a:r>
          </a:p>
          <a:p>
            <a:r>
              <a:rPr lang="en-US" altLang="en-US" dirty="0">
                <a:latin typeface="Arial Narrow" pitchFamily="34" charset="0"/>
              </a:rPr>
              <a:t>Contribute only 2-3%  of gross income</a:t>
            </a:r>
          </a:p>
          <a:p>
            <a:r>
              <a:rPr lang="en-US" altLang="en-US" dirty="0">
                <a:latin typeface="Arial Narrow" pitchFamily="34" charset="0"/>
              </a:rPr>
              <a:t>Mothers leaving children for finer living</a:t>
            </a:r>
          </a:p>
          <a:p>
            <a:r>
              <a:rPr lang="en-US" altLang="en-US" dirty="0">
                <a:latin typeface="Arial Narrow" pitchFamily="34" charset="0"/>
              </a:rPr>
              <a:t>Fathers forsake family for finer things</a:t>
            </a:r>
          </a:p>
          <a:p>
            <a:r>
              <a:rPr lang="en-US" altLang="en-US" dirty="0">
                <a:latin typeface="Arial Narrow" pitchFamily="34" charset="0"/>
              </a:rPr>
              <a:t>Choosing recreation over spiritual</a:t>
            </a:r>
          </a:p>
          <a:p>
            <a:r>
              <a:rPr lang="en-US" altLang="en-US" dirty="0">
                <a:latin typeface="Arial Narrow" pitchFamily="34" charset="0"/>
              </a:rPr>
              <a:t>Fornication becoming less alarming</a:t>
            </a:r>
          </a:p>
          <a:p>
            <a:r>
              <a:rPr lang="en-US" altLang="en-US" dirty="0">
                <a:latin typeface="Arial Narrow" pitchFamily="34" charset="0"/>
              </a:rPr>
              <a:t>Preachers seeking support for evangelism -Go Unmet!</a:t>
            </a:r>
          </a:p>
          <a:p>
            <a:r>
              <a:rPr lang="en-US" altLang="en-US" dirty="0">
                <a:latin typeface="Arial Narrow" pitchFamily="34" charset="0"/>
              </a:rPr>
              <a:t>Majority of faithful are blind to the lost and their end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1"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left)">
                                      <p:cBhvr>
                                        <p:cTn id="7" dur="2000"/>
                                        <p:tgtEl>
                                          <p:spTgt spid="22531">
                                            <p:txEl>
                                              <p:pRg st="0" end="0"/>
                                            </p:txEl>
                                          </p:spTgt>
                                        </p:tgtEl>
                                      </p:cBhvr>
                                    </p:animEffect>
                                  </p:childTnLst>
                                </p:cTn>
                              </p:par>
                            </p:childTnLst>
                          </p:cTn>
                        </p:par>
                        <p:par>
                          <p:cTn id="8" fill="hold" nodeType="afterGroup">
                            <p:stCondLst>
                              <p:cond delay="2000"/>
                            </p:stCondLst>
                            <p:childTnLst>
                              <p:par>
                                <p:cTn id="9" presetID="22" presetClass="entr" presetSubtype="8" fill="hold" grpId="1" nodeType="after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animEffect transition="in" filter="wipe(left)">
                                      <p:cBhvr>
                                        <p:cTn id="11" dur="2000"/>
                                        <p:tgtEl>
                                          <p:spTgt spid="22531">
                                            <p:txEl>
                                              <p:pRg st="1" end="1"/>
                                            </p:txEl>
                                          </p:spTgt>
                                        </p:tgtEl>
                                      </p:cBhvr>
                                    </p:animEffect>
                                  </p:childTnLst>
                                </p:cTn>
                              </p:par>
                            </p:childTnLst>
                          </p:cTn>
                        </p:par>
                        <p:par>
                          <p:cTn id="12" fill="hold" nodeType="afterGroup">
                            <p:stCondLst>
                              <p:cond delay="4000"/>
                            </p:stCondLst>
                            <p:childTnLst>
                              <p:par>
                                <p:cTn id="13" presetID="22" presetClass="entr" presetSubtype="8" fill="hold" grpId="1" nodeType="after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animEffect transition="in" filter="wipe(left)">
                                      <p:cBhvr>
                                        <p:cTn id="15" dur="2000"/>
                                        <p:tgtEl>
                                          <p:spTgt spid="22531">
                                            <p:txEl>
                                              <p:pRg st="2" end="2"/>
                                            </p:txEl>
                                          </p:spTgt>
                                        </p:tgtEl>
                                      </p:cBhvr>
                                    </p:animEffect>
                                  </p:childTnLst>
                                </p:cTn>
                              </p:par>
                            </p:childTnLst>
                          </p:cTn>
                        </p:par>
                        <p:par>
                          <p:cTn id="16" fill="hold" nodeType="afterGroup">
                            <p:stCondLst>
                              <p:cond delay="6000"/>
                            </p:stCondLst>
                            <p:childTnLst>
                              <p:par>
                                <p:cTn id="17" presetID="22" presetClass="entr" presetSubtype="8" fill="hold" grpId="1" nodeType="after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animEffect transition="in" filter="wipe(left)">
                                      <p:cBhvr>
                                        <p:cTn id="19" dur="2000"/>
                                        <p:tgtEl>
                                          <p:spTgt spid="22531">
                                            <p:txEl>
                                              <p:pRg st="3" end="3"/>
                                            </p:txEl>
                                          </p:spTgt>
                                        </p:tgtEl>
                                      </p:cBhvr>
                                    </p:animEffect>
                                  </p:childTnLst>
                                </p:cTn>
                              </p:par>
                            </p:childTnLst>
                          </p:cTn>
                        </p:par>
                        <p:par>
                          <p:cTn id="20" fill="hold" nodeType="afterGroup">
                            <p:stCondLst>
                              <p:cond delay="8000"/>
                            </p:stCondLst>
                            <p:childTnLst>
                              <p:par>
                                <p:cTn id="21" presetID="22" presetClass="entr" presetSubtype="8" fill="hold" grpId="1" nodeType="after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animEffect transition="in" filter="wipe(left)">
                                      <p:cBhvr>
                                        <p:cTn id="23" dur="2000"/>
                                        <p:tgtEl>
                                          <p:spTgt spid="22531">
                                            <p:txEl>
                                              <p:pRg st="4" end="4"/>
                                            </p:txEl>
                                          </p:spTgt>
                                        </p:tgtEl>
                                      </p:cBhvr>
                                    </p:animEffect>
                                  </p:childTnLst>
                                </p:cTn>
                              </p:par>
                            </p:childTnLst>
                          </p:cTn>
                        </p:par>
                        <p:par>
                          <p:cTn id="24" fill="hold" nodeType="afterGroup">
                            <p:stCondLst>
                              <p:cond delay="10000"/>
                            </p:stCondLst>
                            <p:childTnLst>
                              <p:par>
                                <p:cTn id="25" presetID="22" presetClass="entr" presetSubtype="8" fill="hold" grpId="1" nodeType="afterEffect">
                                  <p:stCondLst>
                                    <p:cond delay="0"/>
                                  </p:stCondLst>
                                  <p:childTnLst>
                                    <p:set>
                                      <p:cBhvr>
                                        <p:cTn id="26" dur="1" fill="hold">
                                          <p:stCondLst>
                                            <p:cond delay="0"/>
                                          </p:stCondLst>
                                        </p:cTn>
                                        <p:tgtEl>
                                          <p:spTgt spid="22531">
                                            <p:txEl>
                                              <p:pRg st="5" end="5"/>
                                            </p:txEl>
                                          </p:spTgt>
                                        </p:tgtEl>
                                        <p:attrNameLst>
                                          <p:attrName>style.visibility</p:attrName>
                                        </p:attrNameLst>
                                      </p:cBhvr>
                                      <p:to>
                                        <p:strVal val="visible"/>
                                      </p:to>
                                    </p:set>
                                    <p:animEffect transition="in" filter="wipe(left)">
                                      <p:cBhvr>
                                        <p:cTn id="27" dur="2000"/>
                                        <p:tgtEl>
                                          <p:spTgt spid="22531">
                                            <p:txEl>
                                              <p:pRg st="5" end="5"/>
                                            </p:txEl>
                                          </p:spTgt>
                                        </p:tgtEl>
                                      </p:cBhvr>
                                    </p:animEffect>
                                  </p:childTnLst>
                                </p:cTn>
                              </p:par>
                            </p:childTnLst>
                          </p:cTn>
                        </p:par>
                        <p:par>
                          <p:cTn id="28" fill="hold" nodeType="afterGroup">
                            <p:stCondLst>
                              <p:cond delay="12000"/>
                            </p:stCondLst>
                            <p:childTnLst>
                              <p:par>
                                <p:cTn id="29" presetID="22" presetClass="entr" presetSubtype="8" fill="hold" grpId="1" nodeType="afterEffect">
                                  <p:stCondLst>
                                    <p:cond delay="0"/>
                                  </p:stCondLst>
                                  <p:childTnLst>
                                    <p:set>
                                      <p:cBhvr>
                                        <p:cTn id="30" dur="1" fill="hold">
                                          <p:stCondLst>
                                            <p:cond delay="0"/>
                                          </p:stCondLst>
                                        </p:cTn>
                                        <p:tgtEl>
                                          <p:spTgt spid="22531">
                                            <p:txEl>
                                              <p:pRg st="6" end="6"/>
                                            </p:txEl>
                                          </p:spTgt>
                                        </p:tgtEl>
                                        <p:attrNameLst>
                                          <p:attrName>style.visibility</p:attrName>
                                        </p:attrNameLst>
                                      </p:cBhvr>
                                      <p:to>
                                        <p:strVal val="visible"/>
                                      </p:to>
                                    </p:set>
                                    <p:animEffect transition="in" filter="wipe(left)">
                                      <p:cBhvr>
                                        <p:cTn id="31" dur="2000"/>
                                        <p:tgtEl>
                                          <p:spTgt spid="22531">
                                            <p:txEl>
                                              <p:pRg st="6" end="6"/>
                                            </p:txEl>
                                          </p:spTgt>
                                        </p:tgtEl>
                                      </p:cBhvr>
                                    </p:animEffect>
                                  </p:childTnLst>
                                </p:cTn>
                              </p:par>
                            </p:childTnLst>
                          </p:cTn>
                        </p:par>
                        <p:par>
                          <p:cTn id="32" fill="hold" nodeType="afterGroup">
                            <p:stCondLst>
                              <p:cond delay="14000"/>
                            </p:stCondLst>
                            <p:childTnLst>
                              <p:par>
                                <p:cTn id="33" presetID="22" presetClass="entr" presetSubtype="8" fill="hold" grpId="1" nodeType="afterEffect">
                                  <p:stCondLst>
                                    <p:cond delay="0"/>
                                  </p:stCondLst>
                                  <p:childTnLst>
                                    <p:set>
                                      <p:cBhvr>
                                        <p:cTn id="34" dur="1" fill="hold">
                                          <p:stCondLst>
                                            <p:cond delay="0"/>
                                          </p:stCondLst>
                                        </p:cTn>
                                        <p:tgtEl>
                                          <p:spTgt spid="22531">
                                            <p:txEl>
                                              <p:pRg st="7" end="7"/>
                                            </p:txEl>
                                          </p:spTgt>
                                        </p:tgtEl>
                                        <p:attrNameLst>
                                          <p:attrName>style.visibility</p:attrName>
                                        </p:attrNameLst>
                                      </p:cBhvr>
                                      <p:to>
                                        <p:strVal val="visible"/>
                                      </p:to>
                                    </p:set>
                                    <p:animEffect transition="in" filter="wipe(left)">
                                      <p:cBhvr>
                                        <p:cTn id="35" dur="2000"/>
                                        <p:tgtEl>
                                          <p:spTgt spid="22531">
                                            <p:txEl>
                                              <p:pRg st="7" end="7"/>
                                            </p:txEl>
                                          </p:spTgt>
                                        </p:tgtEl>
                                      </p:cBhvr>
                                    </p:animEffect>
                                  </p:childTnLst>
                                </p:cTn>
                              </p:par>
                            </p:childTnLst>
                          </p:cTn>
                        </p:par>
                        <p:par>
                          <p:cTn id="36" fill="hold" nodeType="afterGroup">
                            <p:stCondLst>
                              <p:cond delay="16000"/>
                            </p:stCondLst>
                            <p:childTnLst>
                              <p:par>
                                <p:cTn id="37" presetID="22" presetClass="entr" presetSubtype="8" fill="hold" grpId="1" nodeType="afterEffect">
                                  <p:stCondLst>
                                    <p:cond delay="0"/>
                                  </p:stCondLst>
                                  <p:childTnLst>
                                    <p:set>
                                      <p:cBhvr>
                                        <p:cTn id="38" dur="1" fill="hold">
                                          <p:stCondLst>
                                            <p:cond delay="0"/>
                                          </p:stCondLst>
                                        </p:cTn>
                                        <p:tgtEl>
                                          <p:spTgt spid="22531">
                                            <p:txEl>
                                              <p:pRg st="8" end="8"/>
                                            </p:txEl>
                                          </p:spTgt>
                                        </p:tgtEl>
                                        <p:attrNameLst>
                                          <p:attrName>style.visibility</p:attrName>
                                        </p:attrNameLst>
                                      </p:cBhvr>
                                      <p:to>
                                        <p:strVal val="visible"/>
                                      </p:to>
                                    </p:set>
                                    <p:animEffect transition="in" filter="wipe(left)">
                                      <p:cBhvr>
                                        <p:cTn id="39" dur="2000"/>
                                        <p:tgtEl>
                                          <p:spTgt spid="225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1"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17500" y="385763"/>
            <a:ext cx="8637588" cy="1098550"/>
          </a:xfrm>
        </p:spPr>
        <p:txBody>
          <a:bodyPr/>
          <a:lstStyle/>
          <a:p>
            <a:r>
              <a:rPr lang="en-US" altLang="en-US" sz="6600" dirty="0">
                <a:solidFill>
                  <a:schemeClr val="tx1"/>
                </a:solidFill>
                <a:latin typeface="Subway" pitchFamily="2" charset="0"/>
              </a:rPr>
              <a:t>Problem is:</a:t>
            </a:r>
            <a:r>
              <a:rPr lang="en-US" altLang="en-US" dirty="0">
                <a:solidFill>
                  <a:schemeClr val="tx1"/>
                </a:solidFill>
                <a:latin typeface="Arial Narrow" pitchFamily="34" charset="0"/>
              </a:rPr>
              <a:t> </a:t>
            </a:r>
          </a:p>
        </p:txBody>
      </p:sp>
      <p:sp>
        <p:nvSpPr>
          <p:cNvPr id="24579" name="Rectangle 3"/>
          <p:cNvSpPr>
            <a:spLocks noGrp="1" noChangeArrowheads="1"/>
          </p:cNvSpPr>
          <p:nvPr>
            <p:ph type="body" idx="1"/>
          </p:nvPr>
        </p:nvSpPr>
        <p:spPr/>
        <p:txBody>
          <a:bodyPr/>
          <a:lstStyle/>
          <a:p>
            <a:pPr>
              <a:buFont typeface="Wingdings" pitchFamily="2" charset="2"/>
              <a:buNone/>
            </a:pPr>
            <a:r>
              <a:rPr lang="en-US" altLang="en-US" sz="7200" dirty="0">
                <a:latin typeface="Subway" pitchFamily="2" charset="0"/>
              </a:rPr>
              <a:t>The Heart is focused on wrong thing!</a:t>
            </a:r>
          </a:p>
          <a:p>
            <a:pPr>
              <a:buFont typeface="Wingdings" pitchFamily="2" charset="2"/>
              <a:buNone/>
            </a:pPr>
            <a:endParaRPr lang="en-US" altLang="en-US" dirty="0">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228600"/>
            <a:ext cx="7772400" cy="762000"/>
          </a:xfrm>
        </p:spPr>
        <p:txBody>
          <a:bodyPr/>
          <a:lstStyle/>
          <a:p>
            <a:pPr algn="r"/>
            <a:r>
              <a:rPr lang="en-US" altLang="en-US" dirty="0">
                <a:solidFill>
                  <a:srgbClr val="FF0000"/>
                </a:solidFill>
                <a:effectLst>
                  <a:outerShdw blurRad="38100" dist="38100" dir="2700000" algn="tl">
                    <a:srgbClr val="FFFFFF"/>
                  </a:outerShdw>
                </a:effectLst>
                <a:latin typeface="Subway" pitchFamily="2" charset="0"/>
              </a:rPr>
              <a:t>Matthew 15:8-9</a:t>
            </a:r>
            <a:endParaRPr lang="en-US" altLang="en-US" dirty="0">
              <a:solidFill>
                <a:schemeClr val="tx1"/>
              </a:solidFill>
            </a:endParaRPr>
          </a:p>
        </p:txBody>
      </p:sp>
      <p:sp>
        <p:nvSpPr>
          <p:cNvPr id="32771" name="Rectangle 3"/>
          <p:cNvSpPr>
            <a:spLocks noGrp="1" noChangeArrowheads="1"/>
          </p:cNvSpPr>
          <p:nvPr>
            <p:ph type="body" idx="1"/>
          </p:nvPr>
        </p:nvSpPr>
        <p:spPr>
          <a:xfrm>
            <a:off x="381000" y="762000"/>
            <a:ext cx="8458200" cy="5334000"/>
          </a:xfrm>
        </p:spPr>
        <p:txBody>
          <a:bodyPr/>
          <a:lstStyle/>
          <a:p>
            <a:pPr>
              <a:buFont typeface="Wingdings" pitchFamily="2" charset="2"/>
              <a:buNone/>
            </a:pPr>
            <a:r>
              <a:rPr lang="en-US" altLang="en-US" sz="2800" dirty="0">
                <a:latin typeface="Arial Narrow" pitchFamily="34" charset="0"/>
              </a:rPr>
              <a:t>8 </a:t>
            </a:r>
            <a:r>
              <a:rPr lang="en-US" altLang="en-US" sz="2800" b="1" dirty="0">
                <a:latin typeface="Arial Narrow" pitchFamily="34" charset="0"/>
              </a:rPr>
              <a:t>‘</a:t>
            </a:r>
            <a:r>
              <a:rPr lang="en-US" altLang="en-US" sz="2000" b="1" dirty="0"/>
              <a:t>These</a:t>
            </a:r>
            <a:r>
              <a:rPr lang="en-US" altLang="en-US" sz="2000" b="1" dirty="0">
                <a:latin typeface="Arial Narrow" pitchFamily="34" charset="0"/>
              </a:rPr>
              <a:t> </a:t>
            </a:r>
            <a:r>
              <a:rPr lang="en-US" altLang="en-US" sz="2000" b="1" dirty="0"/>
              <a:t>people</a:t>
            </a:r>
            <a:r>
              <a:rPr lang="en-US" altLang="en-US" sz="2000" b="1" dirty="0">
                <a:latin typeface="Arial Narrow" pitchFamily="34" charset="0"/>
              </a:rPr>
              <a:t> </a:t>
            </a:r>
            <a:r>
              <a:rPr lang="en-US" altLang="en-US" sz="2000" b="1" dirty="0"/>
              <a:t>draw</a:t>
            </a:r>
            <a:r>
              <a:rPr lang="en-US" altLang="en-US" sz="2000" b="1" dirty="0">
                <a:latin typeface="Arial Narrow" pitchFamily="34" charset="0"/>
              </a:rPr>
              <a:t> </a:t>
            </a:r>
            <a:r>
              <a:rPr lang="en-US" altLang="en-US" sz="2000" b="1" dirty="0"/>
              <a:t>near</a:t>
            </a:r>
            <a:r>
              <a:rPr lang="en-US" altLang="en-US" sz="2000" b="1" dirty="0">
                <a:latin typeface="Arial Narrow" pitchFamily="34" charset="0"/>
              </a:rPr>
              <a:t> </a:t>
            </a:r>
            <a:r>
              <a:rPr lang="en-US" altLang="en-US" sz="2000" b="1" dirty="0"/>
              <a:t>to</a:t>
            </a:r>
            <a:r>
              <a:rPr lang="en-US" altLang="en-US" sz="2000" b="1" dirty="0">
                <a:latin typeface="Arial Narrow" pitchFamily="34" charset="0"/>
              </a:rPr>
              <a:t> </a:t>
            </a:r>
            <a:r>
              <a:rPr lang="en-US" altLang="en-US" sz="2000" b="1" dirty="0"/>
              <a:t>Me</a:t>
            </a:r>
            <a:r>
              <a:rPr lang="en-US" altLang="en-US" sz="2000" b="1" dirty="0">
                <a:latin typeface="Arial Narrow" pitchFamily="34" charset="0"/>
              </a:rPr>
              <a:t> </a:t>
            </a:r>
            <a:r>
              <a:rPr lang="en-US" altLang="en-US" sz="2000" b="1" dirty="0"/>
              <a:t>with</a:t>
            </a:r>
            <a:r>
              <a:rPr lang="en-US" altLang="en-US" sz="2000" b="1" dirty="0">
                <a:latin typeface="Arial Narrow" pitchFamily="34" charset="0"/>
              </a:rPr>
              <a:t> </a:t>
            </a:r>
            <a:r>
              <a:rPr lang="en-US" altLang="en-US" sz="2000" b="1" dirty="0"/>
              <a:t>their</a:t>
            </a:r>
            <a:r>
              <a:rPr lang="en-US" altLang="en-US" sz="2000" b="1" dirty="0">
                <a:latin typeface="Arial Narrow" pitchFamily="34" charset="0"/>
              </a:rPr>
              <a:t> </a:t>
            </a:r>
            <a:r>
              <a:rPr lang="en-US" altLang="en-US" sz="2000" b="1" dirty="0" smtClean="0"/>
              <a:t>mouth, And</a:t>
            </a:r>
            <a:r>
              <a:rPr lang="en-US" altLang="en-US" sz="2000" b="1" dirty="0" smtClean="0">
                <a:latin typeface="Arial Narrow" pitchFamily="34" charset="0"/>
              </a:rPr>
              <a:t> </a:t>
            </a:r>
            <a:r>
              <a:rPr lang="en-US" altLang="en-US" sz="2000" b="1" dirty="0"/>
              <a:t>honor</a:t>
            </a:r>
            <a:r>
              <a:rPr lang="en-US" altLang="en-US" sz="2000" b="1" dirty="0">
                <a:latin typeface="Arial Narrow" pitchFamily="34" charset="0"/>
              </a:rPr>
              <a:t> </a:t>
            </a:r>
            <a:r>
              <a:rPr lang="en-US" altLang="en-US" sz="2000" b="1" dirty="0"/>
              <a:t>Me</a:t>
            </a:r>
            <a:r>
              <a:rPr lang="en-US" altLang="en-US" sz="2000" b="1" dirty="0">
                <a:latin typeface="Arial Narrow" pitchFamily="34" charset="0"/>
              </a:rPr>
              <a:t> </a:t>
            </a:r>
            <a:r>
              <a:rPr lang="en-US" altLang="en-US" sz="2000" b="1" dirty="0"/>
              <a:t>with</a:t>
            </a:r>
            <a:r>
              <a:rPr lang="en-US" altLang="en-US" sz="2000" b="1" dirty="0">
                <a:latin typeface="Arial Narrow" pitchFamily="34" charset="0"/>
              </a:rPr>
              <a:t> </a:t>
            </a:r>
            <a:r>
              <a:rPr lang="en-US" altLang="en-US" sz="2000" b="1" i="1" dirty="0">
                <a:latin typeface="Arial Narrow" pitchFamily="34" charset="0"/>
              </a:rPr>
              <a:t>their</a:t>
            </a:r>
            <a:r>
              <a:rPr lang="en-US" altLang="en-US" sz="2000" b="1" dirty="0">
                <a:latin typeface="Arial Narrow" pitchFamily="34" charset="0"/>
              </a:rPr>
              <a:t> </a:t>
            </a:r>
            <a:r>
              <a:rPr lang="en-US" altLang="en-US" sz="2000" b="1" dirty="0"/>
              <a:t>lips,</a:t>
            </a:r>
            <a:r>
              <a:rPr lang="en-US" altLang="en-US" sz="2000" b="1" dirty="0">
                <a:latin typeface="Arial Narrow" pitchFamily="34" charset="0"/>
              </a:rPr>
              <a:t> b</a:t>
            </a:r>
            <a:r>
              <a:rPr lang="en-US" altLang="en-US" sz="2000" b="1" dirty="0"/>
              <a:t>ut</a:t>
            </a:r>
            <a:r>
              <a:rPr lang="en-US" altLang="en-US" sz="2000" b="1" dirty="0">
                <a:latin typeface="Arial Narrow" pitchFamily="34" charset="0"/>
              </a:rPr>
              <a:t> </a:t>
            </a:r>
            <a:r>
              <a:rPr lang="en-US" altLang="en-US" sz="2000" b="1" dirty="0"/>
              <a:t>their</a:t>
            </a:r>
            <a:r>
              <a:rPr lang="en-US" altLang="en-US" sz="2000" b="1" dirty="0">
                <a:latin typeface="Arial Narrow" pitchFamily="34" charset="0"/>
              </a:rPr>
              <a:t> </a:t>
            </a:r>
            <a:r>
              <a:rPr lang="en-US" altLang="en-US" sz="2000" b="1" dirty="0"/>
              <a:t>heart</a:t>
            </a:r>
            <a:r>
              <a:rPr lang="en-US" altLang="en-US" sz="2000" b="1" dirty="0">
                <a:latin typeface="Arial Narrow" pitchFamily="34" charset="0"/>
              </a:rPr>
              <a:t> </a:t>
            </a:r>
            <a:r>
              <a:rPr lang="en-US" altLang="en-US" sz="2000" b="1" dirty="0"/>
              <a:t>is</a:t>
            </a:r>
            <a:r>
              <a:rPr lang="en-US" altLang="en-US" sz="2000" b="1" dirty="0">
                <a:latin typeface="Arial Narrow" pitchFamily="34" charset="0"/>
              </a:rPr>
              <a:t> </a:t>
            </a:r>
            <a:r>
              <a:rPr lang="en-US" altLang="en-US" sz="2000" b="1" dirty="0"/>
              <a:t>far</a:t>
            </a:r>
            <a:r>
              <a:rPr lang="en-US" altLang="en-US" sz="2000" b="1" dirty="0">
                <a:latin typeface="Arial Narrow" pitchFamily="34" charset="0"/>
              </a:rPr>
              <a:t> </a:t>
            </a:r>
            <a:r>
              <a:rPr lang="en-US" altLang="en-US" sz="2000" b="1" dirty="0"/>
              <a:t>from</a:t>
            </a:r>
            <a:r>
              <a:rPr lang="en-US" altLang="en-US" sz="2000" b="1" dirty="0">
                <a:latin typeface="Arial Narrow" pitchFamily="34" charset="0"/>
              </a:rPr>
              <a:t> </a:t>
            </a:r>
            <a:r>
              <a:rPr lang="en-US" altLang="en-US" sz="2000" b="1" dirty="0"/>
              <a:t>Me</a:t>
            </a:r>
            <a:r>
              <a:rPr lang="en-US" altLang="en-US" sz="2000" b="1" dirty="0">
                <a:latin typeface="Arial Narrow" pitchFamily="34" charset="0"/>
              </a:rPr>
              <a:t>.</a:t>
            </a:r>
          </a:p>
          <a:p>
            <a:pPr>
              <a:buFont typeface="Wingdings" pitchFamily="2" charset="2"/>
              <a:buNone/>
            </a:pPr>
            <a:r>
              <a:rPr lang="en-US" altLang="en-US" sz="2000" b="1" dirty="0">
                <a:latin typeface="Arial Narrow" pitchFamily="34" charset="0"/>
              </a:rPr>
              <a:t>9 </a:t>
            </a:r>
            <a:r>
              <a:rPr lang="en-US" altLang="en-US" sz="2000" b="1" dirty="0"/>
              <a:t>And</a:t>
            </a:r>
            <a:r>
              <a:rPr lang="en-US" altLang="en-US" sz="2000" b="1" dirty="0">
                <a:latin typeface="Arial Narrow" pitchFamily="34" charset="0"/>
              </a:rPr>
              <a:t> </a:t>
            </a:r>
            <a:r>
              <a:rPr lang="en-US" altLang="en-US" sz="2000" b="1" dirty="0"/>
              <a:t>in</a:t>
            </a:r>
            <a:r>
              <a:rPr lang="en-US" altLang="en-US" sz="2000" b="1" dirty="0">
                <a:latin typeface="Arial Narrow" pitchFamily="34" charset="0"/>
              </a:rPr>
              <a:t> </a:t>
            </a:r>
            <a:r>
              <a:rPr lang="en-US" altLang="en-US" sz="2000" b="1" dirty="0"/>
              <a:t>vain</a:t>
            </a:r>
            <a:r>
              <a:rPr lang="en-US" altLang="en-US" sz="2000" b="1" dirty="0">
                <a:latin typeface="Arial Narrow" pitchFamily="34" charset="0"/>
              </a:rPr>
              <a:t> </a:t>
            </a:r>
            <a:r>
              <a:rPr lang="en-US" altLang="en-US" sz="2000" b="1" dirty="0"/>
              <a:t>they</a:t>
            </a:r>
            <a:r>
              <a:rPr lang="en-US" altLang="en-US" sz="2000" b="1" dirty="0">
                <a:latin typeface="Arial Narrow" pitchFamily="34" charset="0"/>
              </a:rPr>
              <a:t> </a:t>
            </a:r>
            <a:r>
              <a:rPr lang="en-US" altLang="en-US" sz="2000" b="1" dirty="0"/>
              <a:t>worship</a:t>
            </a:r>
            <a:r>
              <a:rPr lang="en-US" altLang="en-US" sz="2000" b="1" dirty="0">
                <a:latin typeface="Arial Narrow" pitchFamily="34" charset="0"/>
              </a:rPr>
              <a:t> </a:t>
            </a:r>
            <a:r>
              <a:rPr lang="en-US" altLang="en-US" sz="2000" b="1" dirty="0"/>
              <a:t>Me,</a:t>
            </a:r>
            <a:r>
              <a:rPr lang="en-US" altLang="en-US" sz="2000" b="1" dirty="0">
                <a:latin typeface="Arial Narrow" pitchFamily="34" charset="0"/>
              </a:rPr>
              <a:t> </a:t>
            </a:r>
            <a:r>
              <a:rPr lang="en-US" altLang="en-US" sz="2000" b="1" dirty="0"/>
              <a:t>Teaching</a:t>
            </a:r>
            <a:r>
              <a:rPr lang="en-US" altLang="en-US" sz="2000" b="1" dirty="0">
                <a:latin typeface="Arial Narrow" pitchFamily="34" charset="0"/>
              </a:rPr>
              <a:t> </a:t>
            </a:r>
            <a:r>
              <a:rPr lang="en-US" altLang="en-US" sz="2000" b="1" i="1" dirty="0">
                <a:latin typeface="Arial Narrow" pitchFamily="34" charset="0"/>
              </a:rPr>
              <a:t>as</a:t>
            </a:r>
            <a:r>
              <a:rPr lang="en-US" altLang="en-US" sz="2000" b="1" dirty="0">
                <a:latin typeface="Arial Narrow" pitchFamily="34" charset="0"/>
              </a:rPr>
              <a:t> </a:t>
            </a:r>
            <a:r>
              <a:rPr lang="en-US" altLang="en-US" sz="2000" b="1" dirty="0"/>
              <a:t>doctrines</a:t>
            </a:r>
            <a:r>
              <a:rPr lang="en-US" altLang="en-US" sz="2000" b="1" dirty="0">
                <a:latin typeface="Arial Narrow" pitchFamily="34" charset="0"/>
              </a:rPr>
              <a:t> </a:t>
            </a:r>
            <a:r>
              <a:rPr lang="en-US" altLang="en-US" sz="2000" b="1" dirty="0"/>
              <a:t>the</a:t>
            </a:r>
            <a:r>
              <a:rPr lang="en-US" altLang="en-US" sz="2000" b="1" dirty="0">
                <a:latin typeface="Arial Narrow" pitchFamily="34" charset="0"/>
              </a:rPr>
              <a:t> </a:t>
            </a:r>
            <a:r>
              <a:rPr lang="en-US" altLang="en-US" sz="2000" b="1" dirty="0"/>
              <a:t>commandments</a:t>
            </a:r>
            <a:r>
              <a:rPr lang="en-US" altLang="en-US" sz="2000" b="1" dirty="0">
                <a:latin typeface="Arial Narrow" pitchFamily="34" charset="0"/>
              </a:rPr>
              <a:t> </a:t>
            </a:r>
            <a:r>
              <a:rPr lang="en-US" altLang="en-US" sz="2000" b="1" dirty="0"/>
              <a:t>of</a:t>
            </a:r>
            <a:r>
              <a:rPr lang="en-US" altLang="en-US" sz="2000" b="1" dirty="0">
                <a:latin typeface="Arial Narrow" pitchFamily="34" charset="0"/>
              </a:rPr>
              <a:t> </a:t>
            </a:r>
            <a:r>
              <a:rPr lang="en-US" altLang="en-US" sz="2000" b="1" dirty="0"/>
              <a:t>men</a:t>
            </a:r>
            <a:r>
              <a:rPr lang="en-US" altLang="en-US" sz="2000" b="1" dirty="0">
                <a:latin typeface="Arial Narrow" pitchFamily="34" charset="0"/>
              </a:rPr>
              <a:t>.’ ”</a:t>
            </a:r>
            <a:endParaRPr lang="en-US" altLang="en-US" sz="2800" b="1" dirty="0">
              <a:latin typeface="Arial Narrow" pitchFamily="34" charset="0"/>
            </a:endParaRPr>
          </a:p>
          <a:p>
            <a:pPr>
              <a:buFont typeface="Wingdings" pitchFamily="2" charset="2"/>
              <a:buNone/>
            </a:pPr>
            <a:r>
              <a:rPr lang="en-US" altLang="en-US" sz="3600" dirty="0">
                <a:solidFill>
                  <a:srgbClr val="FF0000"/>
                </a:solidFill>
                <a:effectLst>
                  <a:outerShdw blurRad="38100" dist="38100" dir="2700000" algn="tl">
                    <a:srgbClr val="FFFFFF"/>
                  </a:outerShdw>
                </a:effectLst>
                <a:latin typeface="Subway" pitchFamily="2" charset="0"/>
              </a:rPr>
              <a:t>Isaiah 29:13</a:t>
            </a:r>
            <a:r>
              <a:rPr lang="en-US" altLang="en-US" sz="2800" dirty="0"/>
              <a:t> </a:t>
            </a:r>
            <a:r>
              <a:rPr lang="en-US" altLang="en-US" dirty="0"/>
              <a:t>(Isaiah 29:13) Then the Lord said, "Because this people draw near with their words And honor Me with their lip service, But they remove their hearts far from Me, </a:t>
            </a:r>
            <a:r>
              <a:rPr lang="en-US" altLang="en-US" sz="3600" b="1" dirty="0"/>
              <a:t>And their reverence for Me consists of tradition </a:t>
            </a:r>
          </a:p>
          <a:p>
            <a:pPr algn="ctr">
              <a:buFont typeface="Wingdings" pitchFamily="2" charset="2"/>
              <a:buNone/>
            </a:pPr>
            <a:r>
              <a:rPr lang="en-US" altLang="en-US" sz="3600" b="1" dirty="0"/>
              <a:t>learned by rote</a:t>
            </a:r>
            <a:r>
              <a:rPr lang="en-US" altLang="en-US" dirty="0"/>
              <a:t>, </a:t>
            </a:r>
          </a:p>
          <a:p>
            <a:pPr algn="ctr">
              <a:buFont typeface="Wingdings" pitchFamily="2" charset="2"/>
              <a:buNone/>
            </a:pPr>
            <a:r>
              <a:rPr lang="en-US" altLang="en-US" sz="2000" dirty="0"/>
              <a:t>(NASB)</a:t>
            </a:r>
            <a:endParaRPr lang="en-US" altLang="en-US" sz="1800" dirty="0">
              <a:solidFill>
                <a:srgbClr val="FF0000"/>
              </a:solidFill>
              <a:latin typeface="Arial Narrow" pitchFamily="34" charset="0"/>
            </a:endParaRPr>
          </a:p>
        </p:txBody>
      </p:sp>
      <p:sp>
        <p:nvSpPr>
          <p:cNvPr id="4" name="TextBox 3"/>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animEffect transition="in" filter="fade">
                                      <p:cBhvr>
                                        <p:cTn id="7" dur="1000"/>
                                        <p:tgtEl>
                                          <p:spTgt spid="32771">
                                            <p:txEl>
                                              <p:pRg st="2" end="2"/>
                                            </p:txEl>
                                          </p:spTgt>
                                        </p:tgtEl>
                                      </p:cBhvr>
                                    </p:animEffect>
                                    <p:anim calcmode="lin" valueType="num">
                                      <p:cBhvr>
                                        <p:cTn id="8" dur="10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2771">
                                            <p:txEl>
                                              <p:pRg st="2" end="2"/>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2771">
                                            <p:txEl>
                                              <p:pRg st="3" end="3"/>
                                            </p:txEl>
                                          </p:spTgt>
                                        </p:tgtEl>
                                        <p:attrNameLst>
                                          <p:attrName>style.visibility</p:attrName>
                                        </p:attrNameLst>
                                      </p:cBhvr>
                                      <p:to>
                                        <p:strVal val="visible"/>
                                      </p:to>
                                    </p:set>
                                    <p:animEffect transition="in" filter="fade">
                                      <p:cBhvr>
                                        <p:cTn id="12" dur="1000"/>
                                        <p:tgtEl>
                                          <p:spTgt spid="32771">
                                            <p:txEl>
                                              <p:pRg st="3" end="3"/>
                                            </p:txEl>
                                          </p:spTgt>
                                        </p:tgtEl>
                                      </p:cBhvr>
                                    </p:animEffect>
                                    <p:anim calcmode="lin" valueType="num">
                                      <p:cBhvr>
                                        <p:cTn id="13" dur="10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27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mph" presetSubtype="0" fill="hold" nodeType="clickEffect">
                                  <p:stCondLst>
                                    <p:cond delay="0"/>
                                  </p:stCondLst>
                                  <p:childTnLst>
                                    <p:animScale>
                                      <p:cBhvr>
                                        <p:cTn id="18" dur="1000" fill="hold"/>
                                        <p:tgtEl>
                                          <p:spTgt spid="32771">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381000"/>
            <a:ext cx="7772400" cy="914400"/>
          </a:xfrm>
        </p:spPr>
        <p:txBody>
          <a:bodyPr/>
          <a:lstStyle/>
          <a:p>
            <a:r>
              <a:rPr lang="en-US" altLang="en-US" sz="5400" dirty="0">
                <a:latin typeface="Subway" pitchFamily="2" charset="0"/>
              </a:rPr>
              <a:t>2 Corinthians 3:2-11</a:t>
            </a:r>
            <a:endParaRPr lang="en-US" altLang="en-US" dirty="0"/>
          </a:p>
        </p:txBody>
      </p:sp>
      <p:sp>
        <p:nvSpPr>
          <p:cNvPr id="34819" name="Rectangle 3"/>
          <p:cNvSpPr>
            <a:spLocks noGrp="1" noChangeArrowheads="1"/>
          </p:cNvSpPr>
          <p:nvPr>
            <p:ph type="body" idx="1"/>
          </p:nvPr>
        </p:nvSpPr>
        <p:spPr>
          <a:xfrm>
            <a:off x="0" y="1676400"/>
            <a:ext cx="9144000" cy="4419600"/>
          </a:xfrm>
        </p:spPr>
        <p:txBody>
          <a:bodyPr/>
          <a:lstStyle/>
          <a:p>
            <a:pPr>
              <a:spcAft>
                <a:spcPts val="900"/>
              </a:spcAft>
              <a:buFont typeface="Wingdings" pitchFamily="2" charset="2"/>
              <a:buNone/>
            </a:pPr>
            <a:r>
              <a:rPr lang="en-US" altLang="en-US" sz="4000" dirty="0">
                <a:latin typeface="Arial Narrow" pitchFamily="34" charset="0"/>
              </a:rPr>
              <a:t>2 You are our epistle written in our </a:t>
            </a:r>
            <a:r>
              <a:rPr lang="en-US" altLang="en-US" sz="4000" b="1" dirty="0">
                <a:solidFill>
                  <a:srgbClr val="00FFFF"/>
                </a:solidFill>
                <a:latin typeface="Arial Narrow" pitchFamily="34" charset="0"/>
              </a:rPr>
              <a:t>hearts</a:t>
            </a:r>
            <a:r>
              <a:rPr lang="en-US" altLang="en-US" sz="4000" dirty="0">
                <a:latin typeface="Arial Narrow" pitchFamily="34" charset="0"/>
              </a:rPr>
              <a:t>, known and read by all men;</a:t>
            </a:r>
          </a:p>
          <a:p>
            <a:pPr>
              <a:spcAft>
                <a:spcPts val="900"/>
              </a:spcAft>
              <a:buFont typeface="Wingdings" pitchFamily="2" charset="2"/>
              <a:buNone/>
            </a:pPr>
            <a:r>
              <a:rPr lang="en-US" altLang="en-US" sz="4000" dirty="0">
                <a:latin typeface="Arial Narrow" pitchFamily="34" charset="0"/>
              </a:rPr>
              <a:t>3 clearly </a:t>
            </a:r>
            <a:r>
              <a:rPr lang="en-US" altLang="en-US" sz="4000" i="1" dirty="0">
                <a:latin typeface="Arial Narrow" pitchFamily="34" charset="0"/>
              </a:rPr>
              <a:t>you</a:t>
            </a:r>
            <a:r>
              <a:rPr lang="en-US" altLang="en-US" sz="4000" dirty="0">
                <a:latin typeface="Arial Narrow" pitchFamily="34" charset="0"/>
              </a:rPr>
              <a:t> </a:t>
            </a:r>
            <a:r>
              <a:rPr lang="en-US" altLang="en-US" sz="4000" i="1" dirty="0">
                <a:latin typeface="Arial Narrow" pitchFamily="34" charset="0"/>
              </a:rPr>
              <a:t>are</a:t>
            </a:r>
            <a:r>
              <a:rPr lang="en-US" altLang="en-US" sz="4000" dirty="0">
                <a:latin typeface="Arial Narrow" pitchFamily="34" charset="0"/>
              </a:rPr>
              <a:t> an epistle of Christ, ministered by </a:t>
            </a:r>
            <a:r>
              <a:rPr lang="en-US" altLang="en-US" sz="4000" dirty="0" smtClean="0">
                <a:latin typeface="Arial Narrow" pitchFamily="34" charset="0"/>
              </a:rPr>
              <a:t>us, </a:t>
            </a:r>
            <a:r>
              <a:rPr lang="en-US" altLang="en-US" sz="4000" dirty="0">
                <a:latin typeface="Arial Narrow" pitchFamily="34" charset="0"/>
              </a:rPr>
              <a:t>written not with ink but </a:t>
            </a:r>
            <a:r>
              <a:rPr lang="en-US" altLang="en-US" sz="4400" b="1" dirty="0">
                <a:solidFill>
                  <a:srgbClr val="00FF00"/>
                </a:solidFill>
                <a:latin typeface="Arial Narrow" pitchFamily="34" charset="0"/>
              </a:rPr>
              <a:t>by the Spirit of the living God</a:t>
            </a:r>
            <a:r>
              <a:rPr lang="en-US" altLang="en-US" sz="4000" dirty="0">
                <a:latin typeface="Arial Narrow" pitchFamily="34" charset="0"/>
              </a:rPr>
              <a:t>, not on tablets of stone </a:t>
            </a:r>
            <a:r>
              <a:rPr lang="en-US" altLang="en-US" sz="3600" dirty="0">
                <a:latin typeface="Arial Narrow" pitchFamily="34" charset="0"/>
              </a:rPr>
              <a:t>but on tablets of flesh, </a:t>
            </a:r>
            <a:r>
              <a:rPr lang="en-US" altLang="en-US" sz="3600" i="1" dirty="0">
                <a:latin typeface="Arial Narrow" pitchFamily="34" charset="0"/>
              </a:rPr>
              <a:t>that</a:t>
            </a:r>
            <a:r>
              <a:rPr lang="en-US" altLang="en-US" sz="3600" dirty="0">
                <a:latin typeface="Arial Narrow" pitchFamily="34" charset="0"/>
              </a:rPr>
              <a:t> </a:t>
            </a:r>
            <a:r>
              <a:rPr lang="en-US" altLang="en-US" sz="3600" i="1" dirty="0">
                <a:latin typeface="Arial Narrow" pitchFamily="34" charset="0"/>
              </a:rPr>
              <a:t>is</a:t>
            </a:r>
            <a:r>
              <a:rPr lang="en-US" altLang="en-US" sz="4000" i="1" dirty="0">
                <a:latin typeface="Arial Narrow" pitchFamily="34" charset="0"/>
              </a:rPr>
              <a:t>,</a:t>
            </a:r>
            <a:r>
              <a:rPr lang="en-US" altLang="en-US" sz="4000" dirty="0">
                <a:latin typeface="Arial Narrow" pitchFamily="34" charset="0"/>
              </a:rPr>
              <a:t> </a:t>
            </a:r>
            <a:r>
              <a:rPr lang="en-US" altLang="en-US" sz="5400" b="1" dirty="0">
                <a:latin typeface="Arial Narrow" pitchFamily="34" charset="0"/>
              </a:rPr>
              <a:t>of the </a:t>
            </a:r>
            <a:r>
              <a:rPr lang="en-US" altLang="en-US" sz="5400" b="1" dirty="0">
                <a:solidFill>
                  <a:srgbClr val="00FFFF"/>
                </a:solidFill>
                <a:latin typeface="Arial Narrow" pitchFamily="34" charset="0"/>
              </a:rPr>
              <a:t>heart</a:t>
            </a:r>
            <a:r>
              <a:rPr lang="en-US" altLang="en-US" sz="5400" b="1" dirty="0">
                <a:latin typeface="Arial Narrow" pitchFamily="34" charset="0"/>
              </a:rPr>
              <a:t>.</a:t>
            </a:r>
          </a:p>
          <a:p>
            <a:pPr>
              <a:buFont typeface="Wingdings" pitchFamily="2" charset="2"/>
              <a:buNone/>
            </a:pPr>
            <a:endParaRPr lang="en-US" altLang="en-US" sz="4000" dirty="0">
              <a:latin typeface="Arial Narrow" pitchFamily="34" charset="0"/>
            </a:endParaRPr>
          </a:p>
        </p:txBody>
      </p:sp>
      <p:sp>
        <p:nvSpPr>
          <p:cNvPr id="34820" name="Line 4"/>
          <p:cNvSpPr>
            <a:spLocks noChangeShapeType="1"/>
          </p:cNvSpPr>
          <p:nvPr/>
        </p:nvSpPr>
        <p:spPr bwMode="ltGray">
          <a:xfrm>
            <a:off x="2438400" y="2971800"/>
            <a:ext cx="30480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4821" name="Line 5"/>
          <p:cNvSpPr>
            <a:spLocks noChangeShapeType="1"/>
          </p:cNvSpPr>
          <p:nvPr/>
        </p:nvSpPr>
        <p:spPr bwMode="ltGray">
          <a:xfrm>
            <a:off x="4800600" y="5867400"/>
            <a:ext cx="34290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 name="TextBox 7"/>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wipe(left)">
                                      <p:cBhvr>
                                        <p:cTn id="7" dur="500"/>
                                        <p:tgtEl>
                                          <p:spTgt spid="348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4821"/>
                                        </p:tgtEl>
                                        <p:attrNameLst>
                                          <p:attrName>style.visibility</p:attrName>
                                        </p:attrNameLst>
                                      </p:cBhvr>
                                      <p:to>
                                        <p:strVal val="visible"/>
                                      </p:to>
                                    </p:set>
                                    <p:animEffect transition="in" filter="wipe(left)">
                                      <p:cBhvr>
                                        <p:cTn id="12" dur="500"/>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nimBg="1"/>
      <p:bldP spid="34821"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228600" y="304800"/>
            <a:ext cx="8534400" cy="4114800"/>
          </a:xfrm>
        </p:spPr>
        <p:txBody>
          <a:bodyPr/>
          <a:lstStyle/>
          <a:p>
            <a:pPr>
              <a:buFont typeface="Wingdings" pitchFamily="2" charset="2"/>
              <a:buNone/>
            </a:pPr>
            <a:r>
              <a:rPr lang="en-US" altLang="en-US">
                <a:latin typeface="Arial Narrow" pitchFamily="34" charset="0"/>
              </a:rPr>
              <a:t>4 And we have such trust through Christ toward God.   </a:t>
            </a:r>
          </a:p>
          <a:p>
            <a:pPr>
              <a:buFont typeface="Wingdings" pitchFamily="2" charset="2"/>
              <a:buNone/>
            </a:pPr>
            <a:r>
              <a:rPr lang="en-US" altLang="en-US">
                <a:latin typeface="Arial Narrow" pitchFamily="34" charset="0"/>
              </a:rPr>
              <a:t>5 Not that we are sufficient of ourselves to think of anything as </a:t>
            </a:r>
            <a:r>
              <a:rPr lang="en-US" altLang="en-US" i="1">
                <a:latin typeface="Arial Narrow" pitchFamily="34" charset="0"/>
              </a:rPr>
              <a:t>being</a:t>
            </a:r>
            <a:r>
              <a:rPr lang="en-US" altLang="en-US">
                <a:latin typeface="Arial Narrow" pitchFamily="34" charset="0"/>
              </a:rPr>
              <a:t> from ourselves, but our sufficiency </a:t>
            </a:r>
            <a:r>
              <a:rPr lang="en-US" altLang="en-US" i="1">
                <a:latin typeface="Arial Narrow" pitchFamily="34" charset="0"/>
              </a:rPr>
              <a:t>is</a:t>
            </a:r>
            <a:r>
              <a:rPr lang="en-US" altLang="en-US">
                <a:latin typeface="Arial Narrow" pitchFamily="34" charset="0"/>
              </a:rPr>
              <a:t> from God,6 who also made us sufficient as ministers of the new covenant, </a:t>
            </a:r>
          </a:p>
          <a:p>
            <a:pPr>
              <a:buFont typeface="Wingdings" pitchFamily="2" charset="2"/>
              <a:buNone/>
            </a:pPr>
            <a:r>
              <a:rPr lang="en-US" altLang="en-US">
                <a:latin typeface="Arial Narrow" pitchFamily="34" charset="0"/>
              </a:rPr>
              <a:t>not of the </a:t>
            </a:r>
            <a:r>
              <a:rPr lang="en-US" altLang="en-US" sz="4400">
                <a:solidFill>
                  <a:srgbClr val="FFFF66"/>
                </a:solidFill>
                <a:latin typeface="Subway" pitchFamily="2" charset="0"/>
              </a:rPr>
              <a:t>letter</a:t>
            </a:r>
            <a:r>
              <a:rPr lang="en-US" altLang="en-US">
                <a:solidFill>
                  <a:srgbClr val="FFFF66"/>
                </a:solidFill>
                <a:latin typeface="Arial Narrow" pitchFamily="34" charset="0"/>
              </a:rPr>
              <a:t> </a:t>
            </a:r>
            <a:r>
              <a:rPr lang="en-US" altLang="en-US">
                <a:latin typeface="Arial Narrow" pitchFamily="34" charset="0"/>
              </a:rPr>
              <a:t>but of the Spirit; for the </a:t>
            </a:r>
            <a:r>
              <a:rPr lang="en-US" altLang="en-US" sz="4400">
                <a:solidFill>
                  <a:srgbClr val="FFFF66"/>
                </a:solidFill>
                <a:latin typeface="Subway" pitchFamily="2" charset="0"/>
              </a:rPr>
              <a:t>letter</a:t>
            </a:r>
            <a:r>
              <a:rPr lang="en-US" altLang="en-US">
                <a:latin typeface="Arial Narrow" pitchFamily="34" charset="0"/>
              </a:rPr>
              <a:t> kills, but the Spirit gives life.</a:t>
            </a:r>
          </a:p>
          <a:p>
            <a:pPr>
              <a:buFont typeface="Wingdings" pitchFamily="2" charset="2"/>
              <a:buNone/>
            </a:pPr>
            <a:endParaRPr lang="en-US" altLang="en-US">
              <a:solidFill>
                <a:srgbClr val="FFFF66"/>
              </a:solidFill>
              <a:latin typeface="Arial Narrow" pitchFamily="34" charset="0"/>
            </a:endParaRPr>
          </a:p>
        </p:txBody>
      </p:sp>
      <p:sp>
        <p:nvSpPr>
          <p:cNvPr id="37892" name="Text Box 4"/>
          <p:cNvSpPr txBox="1">
            <a:spLocks noChangeArrowheads="1"/>
          </p:cNvSpPr>
          <p:nvPr/>
        </p:nvSpPr>
        <p:spPr bwMode="ltGray">
          <a:xfrm>
            <a:off x="228600" y="4343400"/>
            <a:ext cx="8453438" cy="1309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a:solidFill>
                  <a:srgbClr val="00FF00"/>
                </a:solidFill>
                <a:latin typeface="Subway" pitchFamily="2" charset="0"/>
              </a:rPr>
              <a:t>What is this letter that kills?</a:t>
            </a:r>
          </a:p>
          <a:p>
            <a:pPr>
              <a:spcBef>
                <a:spcPct val="50000"/>
              </a:spcBef>
            </a:pPr>
            <a:endParaRPr lang="en-US" altLang="en-US"/>
          </a:p>
        </p:txBody>
      </p:sp>
      <p:sp>
        <p:nvSpPr>
          <p:cNvPr id="37893" name="Line 5"/>
          <p:cNvSpPr>
            <a:spLocks noChangeShapeType="1"/>
          </p:cNvSpPr>
          <p:nvPr/>
        </p:nvSpPr>
        <p:spPr bwMode="ltGray">
          <a:xfrm>
            <a:off x="304800" y="3657600"/>
            <a:ext cx="81534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 name="TextBox 4"/>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slide(fromTop)">
                                      <p:cBhvr>
                                        <p:cTn id="7" dur="500"/>
                                        <p:tgtEl>
                                          <p:spTgt spid="3789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7893"/>
                                        </p:tgtEl>
                                        <p:attrNameLst>
                                          <p:attrName>style.visibility</p:attrName>
                                        </p:attrNameLst>
                                      </p:cBhvr>
                                      <p:to>
                                        <p:strVal val="visible"/>
                                      </p:to>
                                    </p:set>
                                    <p:animEffect transition="in" filter="wipe(left)">
                                      <p:cBhvr>
                                        <p:cTn id="10" dur="500"/>
                                        <p:tgtEl>
                                          <p:spTgt spid="378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autoUpdateAnimBg="0"/>
      <p:bldP spid="3789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85130"/>
            <a:ext cx="7772400" cy="923330"/>
          </a:xfrm>
        </p:spPr>
        <p:txBody>
          <a:bodyPr/>
          <a:lstStyle/>
          <a:p>
            <a:r>
              <a:rPr lang="en-US" altLang="en-US" sz="5400" b="1" dirty="0" smtClean="0">
                <a:solidFill>
                  <a:srgbClr val="00FF00"/>
                </a:solidFill>
                <a:latin typeface="Arial Narrow" pitchFamily="34" charset="0"/>
              </a:rPr>
              <a:t>Letter</a:t>
            </a:r>
            <a:r>
              <a:rPr lang="en-US" altLang="en-US" sz="5400" dirty="0" smtClean="0">
                <a:solidFill>
                  <a:srgbClr val="00FF00"/>
                </a:solidFill>
                <a:latin typeface="Arial Narrow" pitchFamily="34" charset="0"/>
              </a:rPr>
              <a:t> </a:t>
            </a:r>
            <a:r>
              <a:rPr lang="en-US" altLang="en-US" sz="4800" dirty="0" smtClean="0">
                <a:solidFill>
                  <a:srgbClr val="00FF00"/>
                </a:solidFill>
                <a:latin typeface="Arial Narrow" pitchFamily="34" charset="0"/>
              </a:rPr>
              <a:t>– “</a:t>
            </a:r>
            <a:r>
              <a:rPr lang="en-US" altLang="en-US" sz="4800" i="1" dirty="0" smtClean="0">
                <a:solidFill>
                  <a:srgbClr val="00FF00"/>
                </a:solidFill>
                <a:latin typeface="Gloucester MT Extra Condensed" panose="02030808020601010101" pitchFamily="18" charset="0"/>
              </a:rPr>
              <a:t>Gramma</a:t>
            </a:r>
            <a:r>
              <a:rPr lang="en-US" altLang="en-US" sz="4800" dirty="0" smtClean="0">
                <a:solidFill>
                  <a:srgbClr val="00FF00"/>
                </a:solidFill>
                <a:latin typeface="Arial Narrow" pitchFamily="34" charset="0"/>
              </a:rPr>
              <a:t> “ </a:t>
            </a:r>
            <a:r>
              <a:rPr lang="en-US" altLang="en-US" dirty="0" smtClean="0">
                <a:latin typeface="Arial Narrow" pitchFamily="34" charset="0"/>
              </a:rPr>
              <a:t>1121</a:t>
            </a:r>
            <a:endParaRPr lang="en-US" altLang="en-US" dirty="0">
              <a:latin typeface="Arial Narrow" pitchFamily="34" charset="0"/>
            </a:endParaRPr>
          </a:p>
        </p:txBody>
      </p:sp>
      <p:sp>
        <p:nvSpPr>
          <p:cNvPr id="39939" name="Rectangle 3"/>
          <p:cNvSpPr>
            <a:spLocks noGrp="1" noChangeArrowheads="1"/>
          </p:cNvSpPr>
          <p:nvPr>
            <p:ph type="body" idx="1"/>
          </p:nvPr>
        </p:nvSpPr>
        <p:spPr>
          <a:xfrm>
            <a:off x="533400" y="838200"/>
            <a:ext cx="8229600" cy="5486400"/>
          </a:xfrm>
        </p:spPr>
        <p:txBody>
          <a:bodyPr/>
          <a:lstStyle/>
          <a:p>
            <a:pPr lvl="2">
              <a:buFont typeface="Wingdings" pitchFamily="2" charset="2"/>
              <a:buNone/>
            </a:pPr>
            <a:r>
              <a:rPr lang="en-US" altLang="en-US" sz="2000" dirty="0" smtClean="0"/>
              <a:t>AV - letter 9, bill 2, writing 1, learning 1, scripture 1, written + </a:t>
            </a:r>
            <a:endParaRPr lang="en-US" altLang="en-US" dirty="0" smtClean="0"/>
          </a:p>
          <a:p>
            <a:pPr lvl="2">
              <a:buFont typeface="Wingdings" pitchFamily="2" charset="2"/>
              <a:buNone/>
            </a:pPr>
            <a:r>
              <a:rPr lang="en-US" altLang="en-US" dirty="0" smtClean="0"/>
              <a:t>1) a letter</a:t>
            </a:r>
          </a:p>
          <a:p>
            <a:pPr>
              <a:buFont typeface="Wingdings" pitchFamily="2" charset="2"/>
              <a:buNone/>
            </a:pPr>
            <a:r>
              <a:rPr lang="en-US" altLang="en-US" dirty="0" smtClean="0"/>
              <a:t>2) </a:t>
            </a:r>
            <a:r>
              <a:rPr lang="en-US" altLang="en-US" sz="3600" dirty="0" smtClean="0">
                <a:solidFill>
                  <a:srgbClr val="66FF33"/>
                </a:solidFill>
              </a:rPr>
              <a:t>any writing, a document or record</a:t>
            </a:r>
          </a:p>
          <a:p>
            <a:pPr lvl="1">
              <a:buFont typeface="Wingdings" pitchFamily="2" charset="2"/>
              <a:buNone/>
            </a:pPr>
            <a:r>
              <a:rPr lang="en-US" altLang="en-US" sz="2000" dirty="0" smtClean="0"/>
              <a:t>2a)a note of hand, bill, bond, account, written acknowledgement of a debt</a:t>
            </a:r>
          </a:p>
          <a:p>
            <a:pPr lvl="1">
              <a:buFont typeface="Wingdings" pitchFamily="2" charset="2"/>
              <a:buNone/>
            </a:pPr>
            <a:r>
              <a:rPr lang="en-US" altLang="en-US" sz="2000" dirty="0" smtClean="0"/>
              <a:t>2b) a letter, an epistle</a:t>
            </a:r>
          </a:p>
          <a:p>
            <a:pPr lvl="1">
              <a:buFont typeface="Wingdings" pitchFamily="2" charset="2"/>
              <a:buNone/>
            </a:pPr>
            <a:r>
              <a:rPr lang="en-US" altLang="en-US" sz="2000" dirty="0" smtClean="0"/>
              <a:t>2c) the sacred writings (of the OT)</a:t>
            </a:r>
          </a:p>
          <a:p>
            <a:pPr>
              <a:buFont typeface="Wingdings" pitchFamily="2" charset="2"/>
              <a:buNone/>
            </a:pPr>
            <a:r>
              <a:rPr lang="en-US" altLang="en-US" dirty="0" smtClean="0"/>
              <a:t>3) letters, i.e. learning of sacred learning</a:t>
            </a:r>
            <a:endParaRPr lang="en-US" altLang="en-US" dirty="0">
              <a:latin typeface="Arial Narrow"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7500" y="376317"/>
            <a:ext cx="8637588" cy="1107996"/>
          </a:xfrm>
        </p:spPr>
        <p:txBody>
          <a:bodyPr/>
          <a:lstStyle/>
          <a:p>
            <a:r>
              <a:rPr lang="en-US" sz="6600" b="1" dirty="0" smtClean="0">
                <a:effectLst>
                  <a:outerShdw blurRad="38100" dist="38100" dir="2700000" algn="tl">
                    <a:srgbClr val="000000">
                      <a:alpha val="43137"/>
                    </a:srgbClr>
                  </a:outerShdw>
                </a:effectLst>
              </a:rPr>
              <a:t>Holy Spirit-</a:t>
            </a:r>
            <a:endParaRPr lang="en-US"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He is a person – John 14:17; 2Cor.13:14</a:t>
            </a:r>
          </a:p>
          <a:p>
            <a:r>
              <a:rPr lang="en-US" dirty="0" smtClean="0"/>
              <a:t>He is God – Acts 5:3-4</a:t>
            </a:r>
          </a:p>
          <a:p>
            <a:r>
              <a:rPr lang="en-US" dirty="0" smtClean="0"/>
              <a:t>Eternal and Holy -  John 14:16; Heb. 9:14</a:t>
            </a:r>
          </a:p>
          <a:p>
            <a:r>
              <a:rPr lang="en-US" dirty="0" smtClean="0"/>
              <a:t>Makes </a:t>
            </a:r>
            <a:r>
              <a:rPr lang="en-US" dirty="0" smtClean="0"/>
              <a:t>choices – 1Cor. </a:t>
            </a:r>
            <a:r>
              <a:rPr lang="en-US" dirty="0" smtClean="0"/>
              <a:t>12:11</a:t>
            </a:r>
          </a:p>
          <a:p>
            <a:r>
              <a:rPr lang="en-US" dirty="0"/>
              <a:t>Has own mind &amp; activity Rom. 8:27</a:t>
            </a:r>
          </a:p>
          <a:p>
            <a:r>
              <a:rPr lang="en-US" dirty="0" smtClean="0"/>
              <a:t>Has </a:t>
            </a:r>
            <a:r>
              <a:rPr lang="en-US" dirty="0" smtClean="0"/>
              <a:t>emotions – </a:t>
            </a:r>
            <a:r>
              <a:rPr lang="en-US" dirty="0" smtClean="0"/>
              <a:t>Eph.4:30; Isa. 63:10</a:t>
            </a:r>
            <a:endParaRPr lang="en-US" dirty="0" smtClean="0"/>
          </a:p>
          <a:p>
            <a:r>
              <a:rPr lang="en-US" dirty="0" smtClean="0"/>
              <a:t>70+ traits common to each – </a:t>
            </a:r>
            <a:r>
              <a:rPr lang="en-US" dirty="0" err="1" smtClean="0"/>
              <a:t>elohiym</a:t>
            </a:r>
            <a:endParaRPr lang="en-US" dirty="0" smtClean="0"/>
          </a:p>
        </p:txBody>
      </p:sp>
    </p:spTree>
    <p:extLst>
      <p:ext uri="{BB962C8B-B14F-4D97-AF65-F5344CB8AC3E}">
        <p14:creationId xmlns:p14="http://schemas.microsoft.com/office/powerpoint/2010/main" val="5929150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129027" name="Rectangle 3"/>
          <p:cNvSpPr>
            <a:spLocks noGrp="1" noChangeArrowheads="1"/>
          </p:cNvSpPr>
          <p:nvPr>
            <p:ph type="body" idx="1"/>
          </p:nvPr>
        </p:nvSpPr>
        <p:spPr>
          <a:xfrm>
            <a:off x="328613" y="533400"/>
            <a:ext cx="8208962" cy="5522913"/>
          </a:xfrm>
        </p:spPr>
        <p:txBody>
          <a:bodyPr/>
          <a:lstStyle/>
          <a:p>
            <a:pPr>
              <a:buFont typeface="Wingdings" pitchFamily="2" charset="2"/>
              <a:buNone/>
            </a:pPr>
            <a:r>
              <a:rPr lang="en-US" altLang="en-US">
                <a:latin typeface="Arial Narrow" pitchFamily="34" charset="0"/>
              </a:rPr>
              <a:t>4 And we have such trust through Christ toward God.</a:t>
            </a:r>
          </a:p>
          <a:p>
            <a:pPr>
              <a:buFont typeface="Wingdings" pitchFamily="2" charset="2"/>
              <a:buNone/>
            </a:pPr>
            <a:r>
              <a:rPr lang="en-US" altLang="en-US">
                <a:latin typeface="Arial Narrow" pitchFamily="34" charset="0"/>
              </a:rPr>
              <a:t>5 Not that we are sufficient of ourselves to think of anything as </a:t>
            </a:r>
            <a:r>
              <a:rPr lang="en-US" altLang="en-US" i="1">
                <a:latin typeface="Arial Narrow" pitchFamily="34" charset="0"/>
              </a:rPr>
              <a:t>being</a:t>
            </a:r>
            <a:r>
              <a:rPr lang="en-US" altLang="en-US">
                <a:latin typeface="Arial Narrow" pitchFamily="34" charset="0"/>
              </a:rPr>
              <a:t> from ourselves, but our sufficiency </a:t>
            </a:r>
            <a:r>
              <a:rPr lang="en-US" altLang="en-US" i="1">
                <a:latin typeface="Arial Narrow" pitchFamily="34" charset="0"/>
              </a:rPr>
              <a:t>is</a:t>
            </a:r>
            <a:r>
              <a:rPr lang="en-US" altLang="en-US">
                <a:latin typeface="Arial Narrow" pitchFamily="34" charset="0"/>
              </a:rPr>
              <a:t> from God,6 who also made us sufficient as ministers of the new covenant, </a:t>
            </a:r>
          </a:p>
          <a:p>
            <a:pPr>
              <a:buFont typeface="Wingdings" pitchFamily="2" charset="2"/>
              <a:buNone/>
            </a:pPr>
            <a:r>
              <a:rPr lang="en-US" altLang="en-US">
                <a:latin typeface="Arial Narrow" pitchFamily="34" charset="0"/>
              </a:rPr>
              <a:t>not of the letter but </a:t>
            </a:r>
            <a:r>
              <a:rPr lang="en-US" altLang="en-US" sz="4800">
                <a:latin typeface="Arial Narrow" pitchFamily="34" charset="0"/>
              </a:rPr>
              <a:t>of the </a:t>
            </a:r>
            <a:r>
              <a:rPr lang="en-US" altLang="en-US" sz="4800" b="1">
                <a:solidFill>
                  <a:srgbClr val="FFFF66"/>
                </a:solidFill>
                <a:latin typeface="Arial Narrow" pitchFamily="34" charset="0"/>
              </a:rPr>
              <a:t>Spirit</a:t>
            </a:r>
            <a:r>
              <a:rPr lang="en-US" altLang="en-US">
                <a:latin typeface="Arial Narrow" pitchFamily="34" charset="0"/>
              </a:rPr>
              <a:t>; for the letter kills, but the </a:t>
            </a:r>
            <a:r>
              <a:rPr lang="en-US" altLang="en-US" sz="4800" b="1">
                <a:solidFill>
                  <a:srgbClr val="FFFF66"/>
                </a:solidFill>
                <a:latin typeface="Arial Narrow" pitchFamily="34" charset="0"/>
              </a:rPr>
              <a:t>Spirit gives life</a:t>
            </a:r>
            <a:r>
              <a:rPr lang="en-US" altLang="en-US">
                <a:latin typeface="Arial Narrow" pitchFamily="34" charset="0"/>
              </a:rPr>
              <a:t>.</a:t>
            </a:r>
          </a:p>
          <a:p>
            <a:pPr>
              <a:buFont typeface="Wingdings" pitchFamily="2" charset="2"/>
              <a:buNone/>
            </a:pPr>
            <a:r>
              <a:rPr lang="en-US" altLang="en-US" sz="4400">
                <a:solidFill>
                  <a:srgbClr val="00FF00"/>
                </a:solidFill>
                <a:latin typeface="Subway" pitchFamily="2" charset="0"/>
              </a:rPr>
              <a:t>What role does Spirit play?</a:t>
            </a:r>
            <a:endParaRPr lang="en-US" altLang="en-US" sz="4400">
              <a:latin typeface="Subway" pitchFamily="2" charset="0"/>
            </a:endParaRPr>
          </a:p>
        </p:txBody>
      </p:sp>
      <p:sp>
        <p:nvSpPr>
          <p:cNvPr id="3" name="TextBox 2"/>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0" y="185678"/>
            <a:ext cx="8991600" cy="2862322"/>
          </a:xfrm>
        </p:spPr>
        <p:txBody>
          <a:bodyPr/>
          <a:lstStyle/>
          <a:p>
            <a:r>
              <a:rPr lang="en-US" altLang="en-US" sz="6000" dirty="0" smtClean="0">
                <a:latin typeface="Arial Narrow" pitchFamily="34" charset="0"/>
              </a:rPr>
              <a:t>Can the </a:t>
            </a:r>
            <a:r>
              <a:rPr lang="en-US" altLang="en-US" sz="6000" dirty="0">
                <a:latin typeface="Arial Narrow" pitchFamily="34" charset="0"/>
              </a:rPr>
              <a:t>Spirit work separate &amp; apart from the word?</a:t>
            </a:r>
            <a:endParaRPr lang="en-US" altLang="en-US" dirty="0">
              <a:latin typeface="Arial Narrow" pitchFamily="34" charset="0"/>
            </a:endParaRPr>
          </a:p>
        </p:txBody>
      </p:sp>
      <p:sp>
        <p:nvSpPr>
          <p:cNvPr id="43011" name="Rectangle 3"/>
          <p:cNvSpPr>
            <a:spLocks noGrp="1" noChangeArrowheads="1"/>
          </p:cNvSpPr>
          <p:nvPr>
            <p:ph type="subTitle" idx="1"/>
          </p:nvPr>
        </p:nvSpPr>
        <p:spPr>
          <a:xfrm>
            <a:off x="533400" y="3492500"/>
            <a:ext cx="8255000" cy="2908300"/>
          </a:xfrm>
        </p:spPr>
        <p:txBody>
          <a:bodyPr/>
          <a:lstStyle/>
          <a:p>
            <a:r>
              <a:rPr lang="en-US" altLang="en-US" sz="6000">
                <a:latin typeface="Subway" pitchFamily="2" charset="0"/>
              </a:rPr>
              <a:t>Can the Word work separate and apart from the Spirit?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dissolve">
                                      <p:cBhvr>
                                        <p:cTn id="7" dur="500"/>
                                        <p:tgtEl>
                                          <p:spTgt spid="430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304800" y="127000"/>
            <a:ext cx="8534400" cy="6019800"/>
          </a:xfrm>
        </p:spPr>
        <p:txBody>
          <a:bodyPr/>
          <a:lstStyle/>
          <a:p>
            <a:pPr>
              <a:buFont typeface="Wingdings" pitchFamily="2" charset="2"/>
              <a:buNone/>
            </a:pPr>
            <a:r>
              <a:rPr lang="en-US" altLang="en-US" dirty="0">
                <a:latin typeface="Arial Narrow" pitchFamily="34" charset="0"/>
              </a:rPr>
              <a:t>4 And we have such trust through Christ toward God.</a:t>
            </a:r>
          </a:p>
          <a:p>
            <a:pPr>
              <a:buFont typeface="Wingdings" pitchFamily="2" charset="2"/>
              <a:buNone/>
            </a:pPr>
            <a:r>
              <a:rPr lang="en-US" altLang="en-US" dirty="0">
                <a:latin typeface="Arial Narrow" pitchFamily="34" charset="0"/>
              </a:rPr>
              <a:t>5 Not that we are sufficient of ourselves to think of anything as </a:t>
            </a:r>
            <a:r>
              <a:rPr lang="en-US" altLang="en-US" i="1" dirty="0">
                <a:latin typeface="Arial Narrow" pitchFamily="34" charset="0"/>
              </a:rPr>
              <a:t>being</a:t>
            </a:r>
            <a:r>
              <a:rPr lang="en-US" altLang="en-US" dirty="0">
                <a:latin typeface="Arial Narrow" pitchFamily="34" charset="0"/>
              </a:rPr>
              <a:t> from ourselves, but our sufficiency </a:t>
            </a:r>
            <a:r>
              <a:rPr lang="en-US" altLang="en-US" i="1" dirty="0">
                <a:latin typeface="Arial Narrow" pitchFamily="34" charset="0"/>
              </a:rPr>
              <a:t>is</a:t>
            </a:r>
            <a:r>
              <a:rPr lang="en-US" altLang="en-US" dirty="0">
                <a:latin typeface="Arial Narrow" pitchFamily="34" charset="0"/>
              </a:rPr>
              <a:t> from God,6 who also made us sufficient as ministers of the new covenant, </a:t>
            </a:r>
          </a:p>
          <a:p>
            <a:pPr>
              <a:buFont typeface="Wingdings" pitchFamily="2" charset="2"/>
              <a:buNone/>
            </a:pPr>
            <a:r>
              <a:rPr lang="en-US" altLang="en-US" sz="4800" dirty="0">
                <a:solidFill>
                  <a:srgbClr val="FFFF66"/>
                </a:solidFill>
                <a:latin typeface="Arial Narrow" pitchFamily="34" charset="0"/>
              </a:rPr>
              <a:t>not of the </a:t>
            </a:r>
            <a:r>
              <a:rPr lang="en-US" altLang="en-US" sz="4800" dirty="0">
                <a:solidFill>
                  <a:srgbClr val="FFFF66"/>
                </a:solidFill>
                <a:latin typeface="Subway" pitchFamily="2" charset="0"/>
              </a:rPr>
              <a:t>letter</a:t>
            </a:r>
            <a:r>
              <a:rPr lang="en-US" altLang="en-US" sz="4800" dirty="0">
                <a:solidFill>
                  <a:srgbClr val="FFFF66"/>
                </a:solidFill>
                <a:latin typeface="Arial Narrow" pitchFamily="34" charset="0"/>
              </a:rPr>
              <a:t> but of the Spirit; for the </a:t>
            </a:r>
            <a:r>
              <a:rPr lang="en-US" altLang="en-US" sz="4800" dirty="0">
                <a:solidFill>
                  <a:srgbClr val="FFFF66"/>
                </a:solidFill>
                <a:latin typeface="Subway" pitchFamily="2" charset="0"/>
              </a:rPr>
              <a:t>letter</a:t>
            </a:r>
            <a:r>
              <a:rPr lang="en-US" altLang="en-US" sz="4800" dirty="0">
                <a:solidFill>
                  <a:srgbClr val="FFFF66"/>
                </a:solidFill>
                <a:latin typeface="Arial Narrow" pitchFamily="34" charset="0"/>
              </a:rPr>
              <a:t> kills, but the </a:t>
            </a:r>
          </a:p>
          <a:p>
            <a:pPr>
              <a:buFont typeface="Wingdings" pitchFamily="2" charset="2"/>
              <a:buNone/>
            </a:pPr>
            <a:r>
              <a:rPr lang="en-US" altLang="en-US" sz="4800" dirty="0">
                <a:solidFill>
                  <a:srgbClr val="FFFF66"/>
                </a:solidFill>
                <a:latin typeface="Arial Narrow" pitchFamily="34" charset="0"/>
              </a:rPr>
              <a:t>	Spirit gives life.</a:t>
            </a:r>
          </a:p>
          <a:p>
            <a:pPr>
              <a:buFont typeface="Wingdings" pitchFamily="2" charset="2"/>
              <a:buNone/>
            </a:pPr>
            <a:r>
              <a:rPr lang="en-US" altLang="en-US" sz="4400" dirty="0">
                <a:latin typeface="Subway" pitchFamily="2" charset="0"/>
              </a:rPr>
              <a:t>What role does Spirit play?</a:t>
            </a:r>
          </a:p>
        </p:txBody>
      </p:sp>
      <p:sp>
        <p:nvSpPr>
          <p:cNvPr id="46083" name="Line 3"/>
          <p:cNvSpPr>
            <a:spLocks noChangeShapeType="1"/>
          </p:cNvSpPr>
          <p:nvPr/>
        </p:nvSpPr>
        <p:spPr bwMode="ltGray">
          <a:xfrm>
            <a:off x="304800" y="3505200"/>
            <a:ext cx="75438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084" name="Line 4"/>
          <p:cNvSpPr>
            <a:spLocks noChangeShapeType="1"/>
          </p:cNvSpPr>
          <p:nvPr/>
        </p:nvSpPr>
        <p:spPr bwMode="ltGray">
          <a:xfrm>
            <a:off x="1524000" y="4267200"/>
            <a:ext cx="26670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6085" name="Line 5"/>
          <p:cNvSpPr>
            <a:spLocks noChangeShapeType="1"/>
          </p:cNvSpPr>
          <p:nvPr/>
        </p:nvSpPr>
        <p:spPr bwMode="ltGray">
          <a:xfrm>
            <a:off x="685800" y="5181600"/>
            <a:ext cx="32766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 name="TextBox 5"/>
          <p:cNvSpPr txBox="1"/>
          <p:nvPr/>
        </p:nvSpPr>
        <p:spPr>
          <a:xfrm>
            <a:off x="0" y="-76200"/>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083"/>
                                        </p:tgtEl>
                                        <p:attrNameLst>
                                          <p:attrName>style.visibility</p:attrName>
                                        </p:attrNameLst>
                                      </p:cBhvr>
                                      <p:to>
                                        <p:strVal val="visible"/>
                                      </p:to>
                                    </p:set>
                                    <p:animEffect transition="in" filter="wipe(left)">
                                      <p:cBhvr>
                                        <p:cTn id="7" dur="1000"/>
                                        <p:tgtEl>
                                          <p:spTgt spid="46083"/>
                                        </p:tgtEl>
                                      </p:cBhvr>
                                    </p:animEffect>
                                  </p:childTnLst>
                                </p:cTn>
                              </p:par>
                            </p:childTnLst>
                          </p:cTn>
                        </p:par>
                        <p:par>
                          <p:cTn id="8" fill="hold" nodeType="afterGroup">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46084"/>
                                        </p:tgtEl>
                                        <p:attrNameLst>
                                          <p:attrName>style.visibility</p:attrName>
                                        </p:attrNameLst>
                                      </p:cBhvr>
                                      <p:to>
                                        <p:strVal val="visible"/>
                                      </p:to>
                                    </p:set>
                                    <p:animEffect transition="in" filter="wipe(left)">
                                      <p:cBhvr>
                                        <p:cTn id="11" dur="1000"/>
                                        <p:tgtEl>
                                          <p:spTgt spid="46084"/>
                                        </p:tgtEl>
                                      </p:cBhvr>
                                    </p:animEffect>
                                  </p:childTnLst>
                                </p:cTn>
                              </p:par>
                            </p:childTnLst>
                          </p:cTn>
                        </p:par>
                        <p:par>
                          <p:cTn id="12" fill="hold" nodeType="afterGroup">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46085"/>
                                        </p:tgtEl>
                                        <p:attrNameLst>
                                          <p:attrName>style.visibility</p:attrName>
                                        </p:attrNameLst>
                                      </p:cBhvr>
                                      <p:to>
                                        <p:strVal val="visible"/>
                                      </p:to>
                                    </p:set>
                                    <p:animEffect transition="in" filter="wipe(left)">
                                      <p:cBhvr>
                                        <p:cTn id="15" dur="1000"/>
                                        <p:tgtEl>
                                          <p:spTgt spid="46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nimBg="1"/>
      <p:bldP spid="46084" grpId="0" animBg="1"/>
      <p:bldP spid="46085"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0">
  <p:cSld>
    <p:bg>
      <p:bgPr>
        <a:solidFill>
          <a:schemeClr val="bg2"/>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17500" y="385763"/>
            <a:ext cx="8637588" cy="1098550"/>
          </a:xfrm>
        </p:spPr>
        <p:txBody>
          <a:bodyPr/>
          <a:lstStyle/>
          <a:p>
            <a:r>
              <a:rPr lang="en-US" altLang="en-US" sz="6600">
                <a:solidFill>
                  <a:schemeClr val="tx1"/>
                </a:solidFill>
                <a:latin typeface="Subway" pitchFamily="2" charset="0"/>
              </a:rPr>
              <a:t>Ephesians 3:18-19</a:t>
            </a:r>
            <a:endParaRPr lang="en-US" altLang="en-US">
              <a:solidFill>
                <a:schemeClr val="tx1"/>
              </a:solidFill>
            </a:endParaRPr>
          </a:p>
        </p:txBody>
      </p:sp>
      <p:sp>
        <p:nvSpPr>
          <p:cNvPr id="61443" name="Rectangle 3"/>
          <p:cNvSpPr>
            <a:spLocks noGrp="1" noChangeArrowheads="1"/>
          </p:cNvSpPr>
          <p:nvPr>
            <p:ph type="body" idx="1"/>
          </p:nvPr>
        </p:nvSpPr>
        <p:spPr/>
        <p:txBody>
          <a:bodyPr/>
          <a:lstStyle/>
          <a:p>
            <a:pPr>
              <a:lnSpc>
                <a:spcPct val="90000"/>
              </a:lnSpc>
              <a:buFont typeface="Wingdings" pitchFamily="2" charset="2"/>
              <a:buNone/>
            </a:pPr>
            <a:r>
              <a:rPr lang="en-US" altLang="en-US">
                <a:latin typeface="Arial Narrow" pitchFamily="34" charset="0"/>
              </a:rPr>
              <a:t>18 </a:t>
            </a:r>
            <a:r>
              <a:rPr lang="en-US" altLang="en-US" sz="4800" b="1" u="sng">
                <a:solidFill>
                  <a:srgbClr val="66FF33"/>
                </a:solidFill>
                <a:latin typeface="Arial Narrow" pitchFamily="34" charset="0"/>
              </a:rPr>
              <a:t>may be able to comprehend</a:t>
            </a:r>
            <a:r>
              <a:rPr lang="en-US" altLang="en-US">
                <a:latin typeface="Arial Narrow" pitchFamily="34" charset="0"/>
              </a:rPr>
              <a:t> with all the saints what </a:t>
            </a:r>
            <a:r>
              <a:rPr lang="en-US" altLang="en-US" i="1">
                <a:latin typeface="Arial Narrow" pitchFamily="34" charset="0"/>
              </a:rPr>
              <a:t>is</a:t>
            </a:r>
            <a:r>
              <a:rPr lang="en-US" altLang="en-US">
                <a:latin typeface="Arial Narrow" pitchFamily="34" charset="0"/>
              </a:rPr>
              <a:t> the width and length and depth and height—19 </a:t>
            </a:r>
            <a:r>
              <a:rPr lang="en-US" altLang="en-US" sz="4400" b="1" u="sng">
                <a:solidFill>
                  <a:srgbClr val="66FF33"/>
                </a:solidFill>
                <a:latin typeface="Arial Narrow" pitchFamily="34" charset="0"/>
              </a:rPr>
              <a:t>to know the love of Christ</a:t>
            </a:r>
            <a:r>
              <a:rPr lang="en-US" altLang="en-US">
                <a:latin typeface="Arial Narrow" pitchFamily="34" charset="0"/>
              </a:rPr>
              <a:t> which passes knowledge; that you </a:t>
            </a:r>
            <a:r>
              <a:rPr lang="en-US" altLang="en-US" sz="5400" b="1" u="sng">
                <a:solidFill>
                  <a:srgbClr val="66FF33"/>
                </a:solidFill>
                <a:latin typeface="Arial Narrow" pitchFamily="34" charset="0"/>
              </a:rPr>
              <a:t>may be filled with all the fullness of God.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subTitle" idx="1"/>
          </p:nvPr>
        </p:nvSpPr>
        <p:spPr>
          <a:xfrm>
            <a:off x="304800" y="2971800"/>
            <a:ext cx="8483600" cy="3429000"/>
          </a:xfrm>
        </p:spPr>
        <p:txBody>
          <a:bodyPr/>
          <a:lstStyle/>
          <a:p>
            <a:pPr algn="ctr"/>
            <a:r>
              <a:rPr lang="en-US" altLang="en-US" sz="5400" b="1"/>
              <a:t>Kill’s, Nullifies, Neutralizes &amp; Quenches  </a:t>
            </a:r>
          </a:p>
          <a:p>
            <a:pPr algn="ctr"/>
            <a:r>
              <a:rPr lang="en-US" altLang="en-US" sz="7200" b="1"/>
              <a:t>The Spirit’s Power!</a:t>
            </a:r>
            <a:endParaRPr lang="en-US" altLang="en-US" sz="1400" b="1"/>
          </a:p>
        </p:txBody>
      </p:sp>
      <p:sp>
        <p:nvSpPr>
          <p:cNvPr id="41987" name="Rectangle 3"/>
          <p:cNvSpPr>
            <a:spLocks noGrp="1" noChangeArrowheads="1"/>
          </p:cNvSpPr>
          <p:nvPr>
            <p:ph type="ctrTitle"/>
          </p:nvPr>
        </p:nvSpPr>
        <p:spPr>
          <a:xfrm>
            <a:off x="304800" y="609600"/>
            <a:ext cx="8458200" cy="1905000"/>
          </a:xfrm>
        </p:spPr>
        <p:txBody>
          <a:bodyPr/>
          <a:lstStyle/>
          <a:p>
            <a:pPr algn="l"/>
            <a:r>
              <a:rPr lang="en-US" altLang="en-US" sz="4000" b="1"/>
              <a:t>Embrace, Approach, Research </a:t>
            </a:r>
            <a:r>
              <a:rPr lang="en-US" altLang="en-US" sz="5400" b="1"/>
              <a:t>God’s Word As a Mere Document…</a:t>
            </a:r>
            <a:endParaRPr lang="en-US" altLang="en-US"/>
          </a:p>
        </p:txBody>
      </p:sp>
    </p:spTree>
    <p:extLst>
      <p:ext uri="{BB962C8B-B14F-4D97-AF65-F5344CB8AC3E}">
        <p14:creationId xmlns:p14="http://schemas.microsoft.com/office/powerpoint/2010/main" val="14764325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lvl="0" indent="0" eaLnBrk="0" hangingPunct="0">
              <a:spcBef>
                <a:spcPct val="0"/>
              </a:spcBef>
              <a:buClrTx/>
              <a:buSzTx/>
              <a:buNone/>
            </a:pPr>
            <a:r>
              <a:rPr lang="en-US" altLang="en-US" sz="6600" kern="1200" dirty="0">
                <a:solidFill>
                  <a:srgbClr val="00FF00"/>
                </a:solidFill>
                <a:latin typeface="Berlin Sans FB Demi" panose="020E0802020502020306" pitchFamily="34" charset="0"/>
              </a:rPr>
              <a:t>Did the OT have this same power?</a:t>
            </a:r>
            <a:endParaRPr lang="en-US" altLang="en-US" kern="1200" dirty="0">
              <a:solidFill>
                <a:srgbClr val="00FF00"/>
              </a:solidFill>
              <a:latin typeface="Berlin Sans FB Demi" panose="020E0802020502020306" pitchFamily="34" charset="0"/>
            </a:endParaRPr>
          </a:p>
          <a:p>
            <a:endParaRPr lang="en-US" sz="4800" dirty="0"/>
          </a:p>
        </p:txBody>
      </p:sp>
    </p:spTree>
    <p:extLst>
      <p:ext uri="{BB962C8B-B14F-4D97-AF65-F5344CB8AC3E}">
        <p14:creationId xmlns:p14="http://schemas.microsoft.com/office/powerpoint/2010/main" val="19971616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196850"/>
            <a:ext cx="7772400" cy="1212850"/>
          </a:xfrm>
        </p:spPr>
        <p:txBody>
          <a:bodyPr/>
          <a:lstStyle/>
          <a:p>
            <a:pPr>
              <a:spcAft>
                <a:spcPts val="900"/>
              </a:spcAft>
            </a:pPr>
            <a:r>
              <a:rPr lang="en-US" altLang="en-US" sz="6600">
                <a:solidFill>
                  <a:srgbClr val="FF0000"/>
                </a:solidFill>
                <a:effectLst>
                  <a:outerShdw blurRad="38100" dist="38100" dir="2700000" algn="tl">
                    <a:srgbClr val="FFFFFF"/>
                  </a:outerShdw>
                </a:effectLst>
                <a:latin typeface="Subway" pitchFamily="2" charset="0"/>
              </a:rPr>
              <a:t>Romans 2:29</a:t>
            </a:r>
            <a:endParaRPr lang="en-US" altLang="en-US">
              <a:solidFill>
                <a:schemeClr val="tx1"/>
              </a:solidFill>
            </a:endParaRPr>
          </a:p>
        </p:txBody>
      </p:sp>
      <p:sp>
        <p:nvSpPr>
          <p:cNvPr id="29699" name="Rectangle 3"/>
          <p:cNvSpPr>
            <a:spLocks noGrp="1" noChangeArrowheads="1"/>
          </p:cNvSpPr>
          <p:nvPr>
            <p:ph type="body" idx="1"/>
          </p:nvPr>
        </p:nvSpPr>
        <p:spPr>
          <a:xfrm>
            <a:off x="381000" y="1752600"/>
            <a:ext cx="8077200" cy="4343400"/>
          </a:xfrm>
        </p:spPr>
        <p:txBody>
          <a:bodyPr/>
          <a:lstStyle/>
          <a:p>
            <a:pPr>
              <a:spcAft>
                <a:spcPts val="900"/>
              </a:spcAft>
              <a:buFont typeface="Wingdings" pitchFamily="2" charset="2"/>
              <a:buNone/>
            </a:pPr>
            <a:r>
              <a:rPr lang="en-US" altLang="en-US" sz="5400" dirty="0">
                <a:latin typeface="Arial Narrow" pitchFamily="34" charset="0"/>
              </a:rPr>
              <a:t>29 but </a:t>
            </a:r>
            <a:r>
              <a:rPr lang="en-US" altLang="en-US" sz="5400" i="1" dirty="0">
                <a:latin typeface="Arial Narrow" pitchFamily="34" charset="0"/>
              </a:rPr>
              <a:t>he</a:t>
            </a:r>
            <a:r>
              <a:rPr lang="en-US" altLang="en-US" sz="5400" dirty="0">
                <a:latin typeface="Arial Narrow" pitchFamily="34" charset="0"/>
              </a:rPr>
              <a:t> </a:t>
            </a:r>
            <a:r>
              <a:rPr lang="en-US" altLang="en-US" sz="5400" i="1" dirty="0">
                <a:latin typeface="Arial Narrow" pitchFamily="34" charset="0"/>
              </a:rPr>
              <a:t>is</a:t>
            </a:r>
            <a:r>
              <a:rPr lang="en-US" altLang="en-US" sz="5400" dirty="0">
                <a:latin typeface="Arial Narrow" pitchFamily="34" charset="0"/>
              </a:rPr>
              <a:t> a Jew who </a:t>
            </a:r>
            <a:r>
              <a:rPr lang="en-US" altLang="en-US" sz="5400" i="1" dirty="0">
                <a:latin typeface="Arial Narrow" pitchFamily="34" charset="0"/>
              </a:rPr>
              <a:t>is</a:t>
            </a:r>
            <a:r>
              <a:rPr lang="en-US" altLang="en-US" sz="5400" dirty="0">
                <a:latin typeface="Arial Narrow" pitchFamily="34" charset="0"/>
              </a:rPr>
              <a:t> </a:t>
            </a:r>
            <a:r>
              <a:rPr lang="en-US" altLang="en-US" sz="5400" i="1" dirty="0">
                <a:latin typeface="Arial Narrow" pitchFamily="34" charset="0"/>
              </a:rPr>
              <a:t>one</a:t>
            </a:r>
            <a:r>
              <a:rPr lang="en-US" altLang="en-US" sz="5400" dirty="0">
                <a:latin typeface="Arial Narrow" pitchFamily="34" charset="0"/>
              </a:rPr>
              <a:t> inwardly; and circumcision </a:t>
            </a:r>
            <a:r>
              <a:rPr lang="en-US" altLang="en-US" sz="5400" i="1" dirty="0">
                <a:latin typeface="Arial Narrow" pitchFamily="34" charset="0"/>
              </a:rPr>
              <a:t>is</a:t>
            </a:r>
            <a:r>
              <a:rPr lang="en-US" altLang="en-US" sz="5400" dirty="0">
                <a:latin typeface="Arial Narrow" pitchFamily="34" charset="0"/>
              </a:rPr>
              <a:t> </a:t>
            </a:r>
            <a:r>
              <a:rPr lang="en-US" altLang="en-US" sz="5400" i="1" dirty="0">
                <a:latin typeface="Arial Narrow" pitchFamily="34" charset="0"/>
              </a:rPr>
              <a:t>that</a:t>
            </a:r>
            <a:r>
              <a:rPr lang="en-US" altLang="en-US" sz="5400" dirty="0">
                <a:latin typeface="Arial Narrow" pitchFamily="34" charset="0"/>
              </a:rPr>
              <a:t> </a:t>
            </a:r>
            <a:r>
              <a:rPr lang="en-US" altLang="en-US" sz="5400" b="1" dirty="0">
                <a:solidFill>
                  <a:srgbClr val="00FFFF"/>
                </a:solidFill>
                <a:latin typeface="Arial Narrow" pitchFamily="34" charset="0"/>
              </a:rPr>
              <a:t>of the heart, in the Spirit, not in the letter</a:t>
            </a:r>
            <a:r>
              <a:rPr lang="en-US" altLang="en-US" sz="5400" dirty="0">
                <a:latin typeface="Arial Narrow" pitchFamily="34" charset="0"/>
              </a:rPr>
              <a:t>; whose praise </a:t>
            </a:r>
            <a:r>
              <a:rPr lang="en-US" altLang="en-US" sz="5400" i="1" dirty="0">
                <a:latin typeface="Arial Narrow" pitchFamily="34" charset="0"/>
              </a:rPr>
              <a:t>is</a:t>
            </a:r>
            <a:r>
              <a:rPr lang="en-US" altLang="en-US" sz="5400" dirty="0">
                <a:latin typeface="Arial Narrow" pitchFamily="34" charset="0"/>
              </a:rPr>
              <a:t> not from men but from God.</a:t>
            </a:r>
          </a:p>
        </p:txBody>
      </p:sp>
      <p:sp>
        <p:nvSpPr>
          <p:cNvPr id="6" name="TextBox 5"/>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extLst>
      <p:ext uri="{BB962C8B-B14F-4D97-AF65-F5344CB8AC3E}">
        <p14:creationId xmlns:p14="http://schemas.microsoft.com/office/powerpoint/2010/main" val="19241571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327025"/>
            <a:ext cx="7772400" cy="1120775"/>
          </a:xfrm>
        </p:spPr>
        <p:txBody>
          <a:bodyPr/>
          <a:lstStyle/>
          <a:p>
            <a:pPr>
              <a:spcAft>
                <a:spcPts val="900"/>
              </a:spcAft>
            </a:pPr>
            <a:r>
              <a:rPr lang="en-US" altLang="en-US" sz="6000">
                <a:solidFill>
                  <a:srgbClr val="FF0000"/>
                </a:solidFill>
                <a:effectLst>
                  <a:outerShdw blurRad="38100" dist="38100" dir="2700000" algn="tl">
                    <a:srgbClr val="FFFFFF"/>
                  </a:outerShdw>
                </a:effectLst>
                <a:latin typeface="Subway" pitchFamily="2" charset="0"/>
              </a:rPr>
              <a:t>Romans 7:6</a:t>
            </a:r>
            <a:endParaRPr lang="en-US" altLang="en-US">
              <a:solidFill>
                <a:schemeClr val="tx1"/>
              </a:solidFill>
              <a:latin typeface="Subway" pitchFamily="2" charset="0"/>
            </a:endParaRPr>
          </a:p>
        </p:txBody>
      </p:sp>
      <p:sp>
        <p:nvSpPr>
          <p:cNvPr id="50179" name="Rectangle 3"/>
          <p:cNvSpPr>
            <a:spLocks noGrp="1" noChangeArrowheads="1"/>
          </p:cNvSpPr>
          <p:nvPr>
            <p:ph type="body" idx="1"/>
          </p:nvPr>
        </p:nvSpPr>
        <p:spPr>
          <a:xfrm>
            <a:off x="0" y="1600200"/>
            <a:ext cx="8915400" cy="4648200"/>
          </a:xfrm>
        </p:spPr>
        <p:txBody>
          <a:bodyPr/>
          <a:lstStyle/>
          <a:p>
            <a:pPr>
              <a:spcAft>
                <a:spcPts val="900"/>
              </a:spcAft>
              <a:buFont typeface="Wingdings" pitchFamily="2" charset="2"/>
              <a:buNone/>
            </a:pPr>
            <a:r>
              <a:rPr lang="en-US" altLang="en-US" dirty="0">
                <a:latin typeface="Arial Narrow" pitchFamily="34" charset="0"/>
              </a:rPr>
              <a:t>6 </a:t>
            </a:r>
            <a:r>
              <a:rPr lang="en-US" altLang="en-US" sz="4800" dirty="0">
                <a:latin typeface="Arial Narrow" pitchFamily="34" charset="0"/>
              </a:rPr>
              <a:t>But now we have been delivered from the law, having died to what we were held by, so that </a:t>
            </a:r>
            <a:r>
              <a:rPr lang="en-US" altLang="en-US" sz="5400" b="1" dirty="0">
                <a:solidFill>
                  <a:srgbClr val="00FFFF"/>
                </a:solidFill>
                <a:latin typeface="Arial Narrow" pitchFamily="34" charset="0"/>
              </a:rPr>
              <a:t>we should serve in the newness of the Spirit and not </a:t>
            </a:r>
            <a:r>
              <a:rPr lang="en-US" altLang="en-US" sz="5400" b="1" i="1" dirty="0">
                <a:solidFill>
                  <a:srgbClr val="00FFFF"/>
                </a:solidFill>
                <a:latin typeface="Arial Narrow" pitchFamily="34" charset="0"/>
              </a:rPr>
              <a:t>in</a:t>
            </a:r>
            <a:r>
              <a:rPr lang="en-US" altLang="en-US" sz="5400" b="1" dirty="0">
                <a:solidFill>
                  <a:srgbClr val="00FFFF"/>
                </a:solidFill>
                <a:latin typeface="Arial Narrow" pitchFamily="34" charset="0"/>
              </a:rPr>
              <a:t> the oldness of the letter.</a:t>
            </a:r>
            <a:r>
              <a:rPr lang="en-US" altLang="en-US" sz="5400" dirty="0">
                <a:latin typeface="Arial Narrow" pitchFamily="34" charset="0"/>
              </a:rPr>
              <a:t/>
            </a:r>
            <a:br>
              <a:rPr lang="en-US" altLang="en-US" sz="5400" dirty="0">
                <a:latin typeface="Arial Narrow" pitchFamily="34" charset="0"/>
              </a:rPr>
            </a:br>
            <a:endParaRPr lang="en-US" altLang="en-US" sz="5400" dirty="0">
              <a:latin typeface="Arial Narrow" pitchFamily="34" charset="0"/>
            </a:endParaRPr>
          </a:p>
        </p:txBody>
      </p:sp>
      <p:sp>
        <p:nvSpPr>
          <p:cNvPr id="6" name="TextBox 5"/>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extLst>
      <p:ext uri="{BB962C8B-B14F-4D97-AF65-F5344CB8AC3E}">
        <p14:creationId xmlns:p14="http://schemas.microsoft.com/office/powerpoint/2010/main" val="1486266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2"/>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105370"/>
            <a:ext cx="7772400" cy="923330"/>
          </a:xfrm>
        </p:spPr>
        <p:txBody>
          <a:bodyPr/>
          <a:lstStyle/>
          <a:p>
            <a:pPr>
              <a:spcAft>
                <a:spcPts val="900"/>
              </a:spcAft>
            </a:pPr>
            <a:r>
              <a:rPr lang="en-US" altLang="en-US" sz="5400" dirty="0" smtClean="0">
                <a:solidFill>
                  <a:schemeClr val="tx1"/>
                </a:solidFill>
                <a:latin typeface="Subway" pitchFamily="2" charset="0"/>
              </a:rPr>
              <a:t>The Spirit work?</a:t>
            </a:r>
            <a:endParaRPr lang="en-US" altLang="en-US" sz="7200" dirty="0">
              <a:solidFill>
                <a:schemeClr val="tx1"/>
              </a:solidFill>
              <a:latin typeface="Arial Narrow" pitchFamily="34" charset="0"/>
            </a:endParaRPr>
          </a:p>
        </p:txBody>
      </p:sp>
      <p:sp>
        <p:nvSpPr>
          <p:cNvPr id="51203" name="Rectangle 3"/>
          <p:cNvSpPr>
            <a:spLocks noGrp="1" noChangeArrowheads="1"/>
          </p:cNvSpPr>
          <p:nvPr>
            <p:ph type="body" idx="1"/>
          </p:nvPr>
        </p:nvSpPr>
        <p:spPr>
          <a:xfrm>
            <a:off x="304800" y="838200"/>
            <a:ext cx="8610600" cy="5791200"/>
          </a:xfrm>
        </p:spPr>
        <p:txBody>
          <a:bodyPr/>
          <a:lstStyle/>
          <a:p>
            <a:pPr>
              <a:lnSpc>
                <a:spcPct val="90000"/>
              </a:lnSpc>
              <a:spcAft>
                <a:spcPts val="900"/>
              </a:spcAft>
              <a:buFont typeface="Wingdings" pitchFamily="2" charset="2"/>
              <a:buNone/>
            </a:pPr>
            <a:r>
              <a:rPr lang="en-US" altLang="en-US" sz="2000" dirty="0"/>
              <a:t>Hebrews 8:10-12</a:t>
            </a:r>
            <a:endParaRPr lang="en-US" altLang="en-US" dirty="0"/>
          </a:p>
          <a:p>
            <a:pPr>
              <a:lnSpc>
                <a:spcPct val="90000"/>
              </a:lnSpc>
              <a:buFont typeface="Wingdings" pitchFamily="2" charset="2"/>
              <a:buNone/>
            </a:pPr>
            <a:r>
              <a:rPr lang="en-US" altLang="en-US" dirty="0">
                <a:latin typeface="Arial Narrow" pitchFamily="34" charset="0"/>
              </a:rPr>
              <a:t>10 “</a:t>
            </a:r>
            <a:r>
              <a:rPr lang="en-US" altLang="en-US" dirty="0"/>
              <a:t>For</a:t>
            </a:r>
            <a:r>
              <a:rPr lang="en-US" altLang="en-US" dirty="0">
                <a:latin typeface="Arial Narrow" pitchFamily="34" charset="0"/>
              </a:rPr>
              <a:t> </a:t>
            </a:r>
            <a:r>
              <a:rPr lang="en-US" altLang="en-US" dirty="0"/>
              <a:t>this</a:t>
            </a:r>
            <a:r>
              <a:rPr lang="en-US" altLang="en-US" dirty="0">
                <a:latin typeface="Arial Narrow" pitchFamily="34" charset="0"/>
              </a:rPr>
              <a:t> </a:t>
            </a:r>
            <a:r>
              <a:rPr lang="en-US" altLang="en-US" i="1" dirty="0">
                <a:latin typeface="Arial Narrow" pitchFamily="34" charset="0"/>
              </a:rPr>
              <a:t>is</a:t>
            </a:r>
            <a:r>
              <a:rPr lang="en-US" altLang="en-US" dirty="0">
                <a:latin typeface="Arial Narrow" pitchFamily="34" charset="0"/>
              </a:rPr>
              <a:t> </a:t>
            </a:r>
            <a:r>
              <a:rPr lang="en-US" altLang="en-US" dirty="0"/>
              <a:t>the</a:t>
            </a:r>
            <a:r>
              <a:rPr lang="en-US" altLang="en-US" dirty="0">
                <a:latin typeface="Arial Narrow" pitchFamily="34" charset="0"/>
              </a:rPr>
              <a:t> </a:t>
            </a:r>
            <a:r>
              <a:rPr lang="en-US" altLang="en-US" dirty="0"/>
              <a:t>covenant</a:t>
            </a:r>
            <a:r>
              <a:rPr lang="en-US" altLang="en-US" dirty="0">
                <a:latin typeface="Arial Narrow" pitchFamily="34" charset="0"/>
              </a:rPr>
              <a:t> </a:t>
            </a:r>
            <a:r>
              <a:rPr lang="en-US" altLang="en-US" dirty="0"/>
              <a:t>that</a:t>
            </a:r>
            <a:r>
              <a:rPr lang="en-US" altLang="en-US" dirty="0">
                <a:latin typeface="Arial Narrow" pitchFamily="34" charset="0"/>
              </a:rPr>
              <a:t> </a:t>
            </a:r>
            <a:r>
              <a:rPr lang="en-US" altLang="en-US" dirty="0"/>
              <a:t>I</a:t>
            </a:r>
            <a:r>
              <a:rPr lang="en-US" altLang="en-US" dirty="0">
                <a:latin typeface="Arial Narrow" pitchFamily="34" charset="0"/>
              </a:rPr>
              <a:t> </a:t>
            </a:r>
            <a:r>
              <a:rPr lang="en-US" altLang="en-US" dirty="0"/>
              <a:t>will</a:t>
            </a:r>
            <a:r>
              <a:rPr lang="en-US" altLang="en-US" dirty="0">
                <a:latin typeface="Arial Narrow" pitchFamily="34" charset="0"/>
              </a:rPr>
              <a:t> </a:t>
            </a:r>
            <a:r>
              <a:rPr lang="en-US" altLang="en-US" dirty="0"/>
              <a:t>make</a:t>
            </a:r>
            <a:r>
              <a:rPr lang="en-US" altLang="en-US" dirty="0">
                <a:latin typeface="Arial Narrow" pitchFamily="34" charset="0"/>
              </a:rPr>
              <a:t> </a:t>
            </a:r>
            <a:r>
              <a:rPr lang="en-US" altLang="en-US" dirty="0"/>
              <a:t>with</a:t>
            </a:r>
            <a:r>
              <a:rPr lang="en-US" altLang="en-US" dirty="0">
                <a:latin typeface="Arial Narrow" pitchFamily="34" charset="0"/>
              </a:rPr>
              <a:t> </a:t>
            </a:r>
            <a:r>
              <a:rPr lang="en-US" altLang="en-US" dirty="0"/>
              <a:t>the</a:t>
            </a:r>
            <a:r>
              <a:rPr lang="en-US" altLang="en-US" dirty="0">
                <a:latin typeface="Arial Narrow" pitchFamily="34" charset="0"/>
              </a:rPr>
              <a:t> </a:t>
            </a:r>
            <a:r>
              <a:rPr lang="en-US" altLang="en-US" dirty="0"/>
              <a:t>house</a:t>
            </a:r>
            <a:r>
              <a:rPr lang="en-US" altLang="en-US" dirty="0">
                <a:latin typeface="Arial Narrow" pitchFamily="34" charset="0"/>
              </a:rPr>
              <a:t> </a:t>
            </a:r>
            <a:r>
              <a:rPr lang="en-US" altLang="en-US" dirty="0"/>
              <a:t>of</a:t>
            </a:r>
            <a:r>
              <a:rPr lang="en-US" altLang="en-US" dirty="0">
                <a:latin typeface="Arial Narrow" pitchFamily="34" charset="0"/>
              </a:rPr>
              <a:t> </a:t>
            </a:r>
            <a:r>
              <a:rPr lang="en-US" altLang="en-US" dirty="0"/>
              <a:t>Israel</a:t>
            </a:r>
            <a:r>
              <a:rPr lang="en-US" altLang="en-US" dirty="0">
                <a:latin typeface="Arial Narrow" pitchFamily="34" charset="0"/>
              </a:rPr>
              <a:t> </a:t>
            </a:r>
            <a:r>
              <a:rPr lang="en-US" altLang="en-US" dirty="0"/>
              <a:t>after</a:t>
            </a:r>
            <a:r>
              <a:rPr lang="en-US" altLang="en-US" dirty="0">
                <a:latin typeface="Arial Narrow" pitchFamily="34" charset="0"/>
              </a:rPr>
              <a:t> </a:t>
            </a:r>
            <a:r>
              <a:rPr lang="en-US" altLang="en-US" dirty="0"/>
              <a:t>those</a:t>
            </a:r>
            <a:r>
              <a:rPr lang="en-US" altLang="en-US" dirty="0">
                <a:latin typeface="Arial Narrow" pitchFamily="34" charset="0"/>
              </a:rPr>
              <a:t> </a:t>
            </a:r>
            <a:r>
              <a:rPr lang="en-US" altLang="en-US" dirty="0"/>
              <a:t>days,</a:t>
            </a:r>
            <a:r>
              <a:rPr lang="en-US" altLang="en-US" dirty="0">
                <a:latin typeface="Arial Narrow" pitchFamily="34" charset="0"/>
              </a:rPr>
              <a:t> </a:t>
            </a:r>
            <a:r>
              <a:rPr lang="en-US" altLang="en-US" dirty="0"/>
              <a:t>says</a:t>
            </a:r>
            <a:r>
              <a:rPr lang="en-US" altLang="en-US" dirty="0">
                <a:latin typeface="Arial Narrow" pitchFamily="34" charset="0"/>
              </a:rPr>
              <a:t> </a:t>
            </a:r>
            <a:r>
              <a:rPr lang="en-US" altLang="en-US" dirty="0"/>
              <a:t>the</a:t>
            </a:r>
            <a:r>
              <a:rPr lang="en-US" altLang="en-US" dirty="0">
                <a:latin typeface="Arial Narrow" pitchFamily="34" charset="0"/>
              </a:rPr>
              <a:t> </a:t>
            </a:r>
            <a:r>
              <a:rPr lang="en-US" altLang="en-US" dirty="0"/>
              <a:t>Lord:</a:t>
            </a:r>
            <a:r>
              <a:rPr lang="en-US" altLang="en-US" dirty="0">
                <a:latin typeface="Arial Narrow" pitchFamily="34" charset="0"/>
              </a:rPr>
              <a:t> </a:t>
            </a:r>
          </a:p>
          <a:p>
            <a:pPr>
              <a:lnSpc>
                <a:spcPct val="90000"/>
              </a:lnSpc>
              <a:buFont typeface="Wingdings" pitchFamily="2" charset="2"/>
              <a:buNone/>
            </a:pPr>
            <a:r>
              <a:rPr lang="en-US" altLang="en-US" dirty="0">
                <a:solidFill>
                  <a:srgbClr val="FFFF66"/>
                </a:solidFill>
                <a:latin typeface="Subway" pitchFamily="2" charset="0"/>
              </a:rPr>
              <a:t>I will put My laws in their mind and </a:t>
            </a:r>
            <a:r>
              <a:rPr lang="en-US" altLang="en-US" dirty="0">
                <a:solidFill>
                  <a:srgbClr val="00FFFF"/>
                </a:solidFill>
                <a:latin typeface="Subway" pitchFamily="2" charset="0"/>
              </a:rPr>
              <a:t>write them on their hearts; and I will be their God, and they shall be My people</a:t>
            </a:r>
            <a:r>
              <a:rPr lang="en-US" altLang="en-US" dirty="0">
                <a:solidFill>
                  <a:srgbClr val="FFFF66"/>
                </a:solidFill>
                <a:latin typeface="Subway" pitchFamily="2" charset="0"/>
              </a:rPr>
              <a:t>.</a:t>
            </a:r>
            <a:r>
              <a:rPr lang="en-US" altLang="en-US" dirty="0">
                <a:latin typeface="Arial Narrow" pitchFamily="34" charset="0"/>
              </a:rPr>
              <a:t>11 “</a:t>
            </a:r>
            <a:r>
              <a:rPr lang="en-US" altLang="en-US" dirty="0"/>
              <a:t>None</a:t>
            </a:r>
            <a:r>
              <a:rPr lang="en-US" altLang="en-US" dirty="0">
                <a:latin typeface="Arial Narrow" pitchFamily="34" charset="0"/>
              </a:rPr>
              <a:t> </a:t>
            </a:r>
            <a:r>
              <a:rPr lang="en-US" altLang="en-US" dirty="0"/>
              <a:t>of</a:t>
            </a:r>
            <a:r>
              <a:rPr lang="en-US" altLang="en-US" dirty="0">
                <a:latin typeface="Arial Narrow" pitchFamily="34" charset="0"/>
              </a:rPr>
              <a:t> </a:t>
            </a:r>
            <a:r>
              <a:rPr lang="en-US" altLang="en-US" dirty="0"/>
              <a:t>them</a:t>
            </a:r>
            <a:r>
              <a:rPr lang="en-US" altLang="en-US" dirty="0">
                <a:latin typeface="Arial Narrow" pitchFamily="34" charset="0"/>
              </a:rPr>
              <a:t> </a:t>
            </a:r>
            <a:r>
              <a:rPr lang="en-US" altLang="en-US" dirty="0"/>
              <a:t>shall</a:t>
            </a:r>
            <a:r>
              <a:rPr lang="en-US" altLang="en-US" dirty="0">
                <a:latin typeface="Arial Narrow" pitchFamily="34" charset="0"/>
              </a:rPr>
              <a:t> </a:t>
            </a:r>
            <a:r>
              <a:rPr lang="en-US" altLang="en-US" dirty="0"/>
              <a:t>teach</a:t>
            </a:r>
            <a:r>
              <a:rPr lang="en-US" altLang="en-US" dirty="0">
                <a:latin typeface="Arial Narrow" pitchFamily="34" charset="0"/>
              </a:rPr>
              <a:t> </a:t>
            </a:r>
            <a:r>
              <a:rPr lang="en-US" altLang="en-US" dirty="0"/>
              <a:t>his</a:t>
            </a:r>
            <a:r>
              <a:rPr lang="en-US" altLang="en-US" dirty="0">
                <a:latin typeface="Arial Narrow" pitchFamily="34" charset="0"/>
              </a:rPr>
              <a:t> </a:t>
            </a:r>
            <a:r>
              <a:rPr lang="en-US" altLang="en-US" dirty="0"/>
              <a:t>neighbor,</a:t>
            </a:r>
            <a:r>
              <a:rPr lang="en-US" altLang="en-US" dirty="0">
                <a:latin typeface="Arial Narrow" pitchFamily="34" charset="0"/>
              </a:rPr>
              <a:t> </a:t>
            </a:r>
            <a:r>
              <a:rPr lang="en-US" altLang="en-US" dirty="0"/>
              <a:t>and</a:t>
            </a:r>
            <a:r>
              <a:rPr lang="en-US" altLang="en-US" dirty="0">
                <a:latin typeface="Arial Narrow" pitchFamily="34" charset="0"/>
              </a:rPr>
              <a:t> </a:t>
            </a:r>
            <a:r>
              <a:rPr lang="en-US" altLang="en-US" dirty="0"/>
              <a:t>none</a:t>
            </a:r>
            <a:r>
              <a:rPr lang="en-US" altLang="en-US" dirty="0">
                <a:latin typeface="Arial Narrow" pitchFamily="34" charset="0"/>
              </a:rPr>
              <a:t> </a:t>
            </a:r>
            <a:r>
              <a:rPr lang="en-US" altLang="en-US" dirty="0"/>
              <a:t>his</a:t>
            </a:r>
            <a:r>
              <a:rPr lang="en-US" altLang="en-US" dirty="0">
                <a:latin typeface="Arial Narrow" pitchFamily="34" charset="0"/>
              </a:rPr>
              <a:t> </a:t>
            </a:r>
            <a:r>
              <a:rPr lang="en-US" altLang="en-US" dirty="0"/>
              <a:t>brother,</a:t>
            </a:r>
            <a:r>
              <a:rPr lang="en-US" altLang="en-US" dirty="0">
                <a:latin typeface="Arial Narrow" pitchFamily="34" charset="0"/>
              </a:rPr>
              <a:t> </a:t>
            </a:r>
            <a:r>
              <a:rPr lang="en-US" altLang="en-US" dirty="0"/>
              <a:t>saying,</a:t>
            </a:r>
            <a:r>
              <a:rPr lang="en-US" altLang="en-US" dirty="0">
                <a:latin typeface="Arial Narrow" pitchFamily="34" charset="0"/>
              </a:rPr>
              <a:t> ‘</a:t>
            </a:r>
            <a:r>
              <a:rPr lang="en-US" altLang="en-US" dirty="0"/>
              <a:t>Know</a:t>
            </a:r>
            <a:r>
              <a:rPr lang="en-US" altLang="en-US" dirty="0">
                <a:latin typeface="Arial Narrow" pitchFamily="34" charset="0"/>
              </a:rPr>
              <a:t> </a:t>
            </a:r>
            <a:r>
              <a:rPr lang="en-US" altLang="en-US" dirty="0"/>
              <a:t>the</a:t>
            </a:r>
            <a:r>
              <a:rPr lang="en-US" altLang="en-US" dirty="0">
                <a:latin typeface="Arial Narrow" pitchFamily="34" charset="0"/>
              </a:rPr>
              <a:t> </a:t>
            </a:r>
            <a:r>
              <a:rPr lang="en-US" altLang="en-US" dirty="0"/>
              <a:t>Lord,</a:t>
            </a:r>
            <a:r>
              <a:rPr lang="en-US" altLang="en-US" dirty="0">
                <a:latin typeface="Arial Narrow" pitchFamily="34" charset="0"/>
              </a:rPr>
              <a:t>’ </a:t>
            </a:r>
            <a:r>
              <a:rPr lang="en-US" altLang="en-US" dirty="0"/>
              <a:t>for</a:t>
            </a:r>
          </a:p>
          <a:p>
            <a:pPr>
              <a:lnSpc>
                <a:spcPct val="90000"/>
              </a:lnSpc>
              <a:buFont typeface="Wingdings" pitchFamily="2" charset="2"/>
              <a:buNone/>
            </a:pPr>
            <a:r>
              <a:rPr lang="en-US" altLang="en-US" dirty="0">
                <a:latin typeface="Arial Narrow" pitchFamily="34" charset="0"/>
              </a:rPr>
              <a:t> </a:t>
            </a:r>
            <a:r>
              <a:rPr lang="en-US" altLang="en-US" dirty="0">
                <a:solidFill>
                  <a:srgbClr val="FFFF66"/>
                </a:solidFill>
                <a:latin typeface="Subway" pitchFamily="2" charset="0"/>
              </a:rPr>
              <a:t>all shall know Me</a:t>
            </a:r>
            <a:r>
              <a:rPr lang="en-US" altLang="en-US" dirty="0"/>
              <a:t>,</a:t>
            </a:r>
            <a:r>
              <a:rPr lang="en-US" altLang="en-US" dirty="0">
                <a:latin typeface="Arial Narrow" pitchFamily="34" charset="0"/>
              </a:rPr>
              <a:t> </a:t>
            </a:r>
            <a:r>
              <a:rPr lang="en-US" altLang="en-US" dirty="0"/>
              <a:t>from</a:t>
            </a:r>
            <a:r>
              <a:rPr lang="en-US" altLang="en-US" dirty="0">
                <a:latin typeface="Arial Narrow" pitchFamily="34" charset="0"/>
              </a:rPr>
              <a:t> </a:t>
            </a:r>
            <a:r>
              <a:rPr lang="en-US" altLang="en-US" dirty="0"/>
              <a:t>the</a:t>
            </a:r>
            <a:r>
              <a:rPr lang="en-US" altLang="en-US" dirty="0">
                <a:latin typeface="Arial Narrow" pitchFamily="34" charset="0"/>
              </a:rPr>
              <a:t> </a:t>
            </a:r>
            <a:r>
              <a:rPr lang="en-US" altLang="en-US" dirty="0"/>
              <a:t>least</a:t>
            </a:r>
            <a:r>
              <a:rPr lang="en-US" altLang="en-US" dirty="0">
                <a:latin typeface="Arial Narrow" pitchFamily="34" charset="0"/>
              </a:rPr>
              <a:t> </a:t>
            </a:r>
            <a:r>
              <a:rPr lang="en-US" altLang="en-US" dirty="0"/>
              <a:t>of</a:t>
            </a:r>
            <a:r>
              <a:rPr lang="en-US" altLang="en-US" dirty="0">
                <a:latin typeface="Arial Narrow" pitchFamily="34" charset="0"/>
              </a:rPr>
              <a:t> </a:t>
            </a:r>
            <a:r>
              <a:rPr lang="en-US" altLang="en-US" dirty="0"/>
              <a:t>them</a:t>
            </a:r>
            <a:r>
              <a:rPr lang="en-US" altLang="en-US" dirty="0">
                <a:latin typeface="Arial Narrow" pitchFamily="34" charset="0"/>
              </a:rPr>
              <a:t> </a:t>
            </a:r>
            <a:r>
              <a:rPr lang="en-US" altLang="en-US" dirty="0"/>
              <a:t>to</a:t>
            </a:r>
            <a:r>
              <a:rPr lang="en-US" altLang="en-US" dirty="0">
                <a:latin typeface="Arial Narrow" pitchFamily="34" charset="0"/>
              </a:rPr>
              <a:t> </a:t>
            </a:r>
            <a:r>
              <a:rPr lang="en-US" altLang="en-US" dirty="0"/>
              <a:t>the</a:t>
            </a:r>
            <a:r>
              <a:rPr lang="en-US" altLang="en-US" dirty="0">
                <a:latin typeface="Arial Narrow" pitchFamily="34" charset="0"/>
              </a:rPr>
              <a:t> </a:t>
            </a:r>
            <a:r>
              <a:rPr lang="en-US" altLang="en-US" dirty="0"/>
              <a:t>greatest</a:t>
            </a:r>
            <a:r>
              <a:rPr lang="en-US" altLang="en-US" dirty="0">
                <a:latin typeface="Arial Narrow" pitchFamily="34" charset="0"/>
              </a:rPr>
              <a:t> </a:t>
            </a:r>
            <a:r>
              <a:rPr lang="en-US" altLang="en-US" dirty="0"/>
              <a:t>of</a:t>
            </a:r>
            <a:r>
              <a:rPr lang="en-US" altLang="en-US" dirty="0">
                <a:latin typeface="Arial Narrow" pitchFamily="34" charset="0"/>
              </a:rPr>
              <a:t> </a:t>
            </a:r>
            <a:r>
              <a:rPr lang="en-US" altLang="en-US" dirty="0"/>
              <a:t>them</a:t>
            </a:r>
            <a:r>
              <a:rPr lang="en-US" altLang="en-US" dirty="0">
                <a:latin typeface="Arial Narrow" pitchFamily="34" charset="0"/>
              </a:rPr>
              <a:t>.</a:t>
            </a:r>
          </a:p>
        </p:txBody>
      </p:sp>
      <p:sp>
        <p:nvSpPr>
          <p:cNvPr id="51204" name="Line 4"/>
          <p:cNvSpPr>
            <a:spLocks noChangeShapeType="1"/>
          </p:cNvSpPr>
          <p:nvPr/>
        </p:nvSpPr>
        <p:spPr bwMode="ltGray">
          <a:xfrm>
            <a:off x="762000" y="3657600"/>
            <a:ext cx="76962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1205" name="Line 5"/>
          <p:cNvSpPr>
            <a:spLocks noChangeShapeType="1"/>
          </p:cNvSpPr>
          <p:nvPr/>
        </p:nvSpPr>
        <p:spPr bwMode="ltGray">
          <a:xfrm>
            <a:off x="762000" y="4114800"/>
            <a:ext cx="75438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1206" name="Line 6"/>
          <p:cNvSpPr>
            <a:spLocks noChangeShapeType="1"/>
          </p:cNvSpPr>
          <p:nvPr/>
        </p:nvSpPr>
        <p:spPr bwMode="ltGray">
          <a:xfrm>
            <a:off x="533400" y="5943600"/>
            <a:ext cx="35814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 name="TextBox 6"/>
          <p:cNvSpPr txBox="1"/>
          <p:nvPr/>
        </p:nvSpPr>
        <p:spPr>
          <a:xfrm>
            <a:off x="0" y="990600"/>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extLst>
      <p:ext uri="{BB962C8B-B14F-4D97-AF65-F5344CB8AC3E}">
        <p14:creationId xmlns:p14="http://schemas.microsoft.com/office/powerpoint/2010/main" val="379178145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203"/>
                                        </p:tgtEl>
                                        <p:attrNameLst>
                                          <p:attrName>style.visibility</p:attrName>
                                        </p:attrNameLst>
                                      </p:cBhvr>
                                      <p:to>
                                        <p:strVal val="visible"/>
                                      </p:to>
                                    </p:set>
                                    <p:animEffect transition="in" filter="wipe(up)">
                                      <p:cBhvr>
                                        <p:cTn id="7" dur="3000"/>
                                        <p:tgtEl>
                                          <p:spTgt spid="5120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4"/>
                                        </p:tgtEl>
                                        <p:attrNameLst>
                                          <p:attrName>style.visibility</p:attrName>
                                        </p:attrNameLst>
                                      </p:cBhvr>
                                      <p:to>
                                        <p:strVal val="visible"/>
                                      </p:to>
                                    </p:set>
                                    <p:animEffect transition="in" filter="wipe(left)">
                                      <p:cBhvr>
                                        <p:cTn id="12" dur="500"/>
                                        <p:tgtEl>
                                          <p:spTgt spid="51204"/>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1205"/>
                                        </p:tgtEl>
                                        <p:attrNameLst>
                                          <p:attrName>style.visibility</p:attrName>
                                        </p:attrNameLst>
                                      </p:cBhvr>
                                      <p:to>
                                        <p:strVal val="visible"/>
                                      </p:to>
                                    </p:set>
                                    <p:animEffect transition="in" filter="wipe(left)">
                                      <p:cBhvr>
                                        <p:cTn id="16" dur="500"/>
                                        <p:tgtEl>
                                          <p:spTgt spid="51205"/>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51206"/>
                                        </p:tgtEl>
                                        <p:attrNameLst>
                                          <p:attrName>style.visibility</p:attrName>
                                        </p:attrNameLst>
                                      </p:cBhvr>
                                      <p:to>
                                        <p:strVal val="visible"/>
                                      </p:to>
                                    </p:set>
                                    <p:animEffect transition="in" filter="wipe(left)">
                                      <p:cBhvr>
                                        <p:cTn id="20" dur="500"/>
                                        <p:tgtEl>
                                          <p:spTgt spid="51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p:bldP spid="51204" grpId="0" animBg="1"/>
      <p:bldP spid="51205" grpId="0" animBg="1"/>
      <p:bldP spid="5120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228600" y="381000"/>
            <a:ext cx="8534400" cy="6172200"/>
          </a:xfrm>
        </p:spPr>
        <p:txBody>
          <a:bodyPr/>
          <a:lstStyle/>
          <a:p>
            <a:pPr>
              <a:spcAft>
                <a:spcPts val="900"/>
              </a:spcAft>
              <a:buFont typeface="Wingdings" pitchFamily="2" charset="2"/>
              <a:buNone/>
            </a:pPr>
            <a:r>
              <a:rPr lang="en-US" altLang="en-US" sz="6000">
                <a:latin typeface="Subway" pitchFamily="2" charset="0"/>
              </a:rPr>
              <a:t>John 6:55-57</a:t>
            </a:r>
            <a:endParaRPr lang="en-US" altLang="en-US" sz="4000"/>
          </a:p>
          <a:p>
            <a:pPr>
              <a:buFont typeface="Wingdings" pitchFamily="2" charset="2"/>
              <a:buNone/>
            </a:pPr>
            <a:r>
              <a:rPr lang="en-US" altLang="en-US" sz="4000">
                <a:latin typeface="Arial Narrow" pitchFamily="34" charset="0"/>
              </a:rPr>
              <a:t>55 </a:t>
            </a:r>
            <a:r>
              <a:rPr lang="en-US" altLang="en-US" sz="4400">
                <a:latin typeface="Arial Narrow" pitchFamily="34" charset="0"/>
              </a:rPr>
              <a:t>“For My flesh is food indeed, and My blood is drink indeed.56 “</a:t>
            </a:r>
            <a:r>
              <a:rPr lang="en-US" altLang="en-US" sz="4400" b="1">
                <a:latin typeface="Arial Narrow" pitchFamily="34" charset="0"/>
              </a:rPr>
              <a:t>He who eats My flesh and drinks My blood abides in Me, and I in him</a:t>
            </a:r>
            <a:r>
              <a:rPr lang="en-US" altLang="en-US" sz="4400">
                <a:latin typeface="Arial Narrow" pitchFamily="34" charset="0"/>
              </a:rPr>
              <a:t>.57 “As the living Father sent Me, and I live because of the Father, so he who feeds on Me will live because of Me.</a:t>
            </a:r>
            <a:endParaRPr lang="en-US" altLang="en-US" sz="4000">
              <a:latin typeface="Arial Narrow" pitchFamily="34" charset="0"/>
            </a:endParaRPr>
          </a:p>
        </p:txBody>
      </p:sp>
      <p:sp>
        <p:nvSpPr>
          <p:cNvPr id="56324" name="Line 4"/>
          <p:cNvSpPr>
            <a:spLocks noChangeShapeType="1"/>
          </p:cNvSpPr>
          <p:nvPr/>
        </p:nvSpPr>
        <p:spPr bwMode="ltGray">
          <a:xfrm>
            <a:off x="5715000" y="2895600"/>
            <a:ext cx="27432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325" name="Line 5"/>
          <p:cNvSpPr>
            <a:spLocks noChangeShapeType="1"/>
          </p:cNvSpPr>
          <p:nvPr/>
        </p:nvSpPr>
        <p:spPr bwMode="ltGray">
          <a:xfrm>
            <a:off x="685800" y="3581400"/>
            <a:ext cx="79248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6326" name="Line 6"/>
          <p:cNvSpPr>
            <a:spLocks noChangeShapeType="1"/>
          </p:cNvSpPr>
          <p:nvPr/>
        </p:nvSpPr>
        <p:spPr bwMode="ltGray">
          <a:xfrm>
            <a:off x="685800" y="4267200"/>
            <a:ext cx="40386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 name="TextBox 7"/>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extLst>
      <p:ext uri="{BB962C8B-B14F-4D97-AF65-F5344CB8AC3E}">
        <p14:creationId xmlns:p14="http://schemas.microsoft.com/office/powerpoint/2010/main" val="199598492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wipe(left)">
                                      <p:cBhvr>
                                        <p:cTn id="7" dur="500"/>
                                        <p:tgtEl>
                                          <p:spTgt spid="56324"/>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6325"/>
                                        </p:tgtEl>
                                        <p:attrNameLst>
                                          <p:attrName>style.visibility</p:attrName>
                                        </p:attrNameLst>
                                      </p:cBhvr>
                                      <p:to>
                                        <p:strVal val="visible"/>
                                      </p:to>
                                    </p:set>
                                    <p:animEffect transition="in" filter="wipe(left)">
                                      <p:cBhvr>
                                        <p:cTn id="11" dur="500"/>
                                        <p:tgtEl>
                                          <p:spTgt spid="56325"/>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6326"/>
                                        </p:tgtEl>
                                        <p:attrNameLst>
                                          <p:attrName>style.visibility</p:attrName>
                                        </p:attrNameLst>
                                      </p:cBhvr>
                                      <p:to>
                                        <p:strVal val="visible"/>
                                      </p:to>
                                    </p:set>
                                    <p:animEffect transition="in" filter="wipe(left)">
                                      <p:cBhvr>
                                        <p:cTn id="15" dur="500"/>
                                        <p:tgtEl>
                                          <p:spTgt spid="56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4" grpId="0" animBg="1"/>
      <p:bldP spid="56325" grpId="0" animBg="1"/>
      <p:bldP spid="563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7500" y="653316"/>
            <a:ext cx="8637588" cy="830997"/>
          </a:xfrm>
        </p:spPr>
        <p:txBody>
          <a:bodyPr/>
          <a:lstStyle/>
          <a:p>
            <a:r>
              <a:rPr lang="en-US" sz="4800" b="1" dirty="0" smtClean="0"/>
              <a:t>So how does He work today</a:t>
            </a:r>
            <a:endParaRPr lang="en-US" sz="4800" b="1" dirty="0"/>
          </a:p>
        </p:txBody>
      </p:sp>
      <p:sp>
        <p:nvSpPr>
          <p:cNvPr id="3" name="Content Placeholder 2"/>
          <p:cNvSpPr>
            <a:spLocks noGrp="1"/>
          </p:cNvSpPr>
          <p:nvPr>
            <p:ph idx="1"/>
          </p:nvPr>
        </p:nvSpPr>
        <p:spPr>
          <a:xfrm>
            <a:off x="-25400" y="1828800"/>
            <a:ext cx="9169400" cy="4114800"/>
          </a:xfrm>
        </p:spPr>
        <p:txBody>
          <a:bodyPr/>
          <a:lstStyle/>
          <a:p>
            <a:r>
              <a:rPr lang="en-US" sz="3600" b="1" dirty="0" smtClean="0"/>
              <a:t>Miraculous Revelation </a:t>
            </a:r>
            <a:r>
              <a:rPr lang="en-US" sz="3600" b="1" u="sng" dirty="0" smtClean="0"/>
              <a:t>is complete</a:t>
            </a:r>
          </a:p>
          <a:p>
            <a:pPr lvl="1"/>
            <a:r>
              <a:rPr lang="en-US" sz="3600" dirty="0" smtClean="0"/>
              <a:t>2Tim. 3:16-17; 2Pet. 1:3</a:t>
            </a:r>
          </a:p>
          <a:p>
            <a:r>
              <a:rPr lang="en-US" dirty="0" smtClean="0"/>
              <a:t>Yet He works through the revealed word</a:t>
            </a:r>
          </a:p>
          <a:p>
            <a:pPr lvl="1"/>
            <a:r>
              <a:rPr lang="en-US" dirty="0" smtClean="0"/>
              <a:t>Psalm 119:11; Matt. 4; Heb. 4:12; 1Pet. 1:22-23</a:t>
            </a:r>
          </a:p>
          <a:p>
            <a:r>
              <a:rPr lang="en-US" sz="3600" b="1" dirty="0" smtClean="0"/>
              <a:t>Do we allow Him to work in our hearts?</a:t>
            </a:r>
            <a:endParaRPr lang="en-US" sz="3600" b="1" dirty="0"/>
          </a:p>
        </p:txBody>
      </p:sp>
    </p:spTree>
    <p:extLst>
      <p:ext uri="{BB962C8B-B14F-4D97-AF65-F5344CB8AC3E}">
        <p14:creationId xmlns:p14="http://schemas.microsoft.com/office/powerpoint/2010/main" val="178544472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533400" y="228600"/>
            <a:ext cx="7772400" cy="914400"/>
          </a:xfrm>
        </p:spPr>
        <p:txBody>
          <a:bodyPr/>
          <a:lstStyle/>
          <a:p>
            <a:r>
              <a:rPr lang="en-US" altLang="en-US" sz="5400">
                <a:solidFill>
                  <a:schemeClr val="tx1"/>
                </a:solidFill>
                <a:latin typeface="Subway" pitchFamily="2" charset="0"/>
              </a:rPr>
              <a:t>John 6:61-63</a:t>
            </a:r>
            <a:endParaRPr lang="en-US" altLang="en-US" sz="5400">
              <a:solidFill>
                <a:srgbClr val="FF0000"/>
              </a:solidFill>
              <a:latin typeface="Arial Narrow" pitchFamily="34" charset="0"/>
            </a:endParaRPr>
          </a:p>
        </p:txBody>
      </p:sp>
      <p:sp>
        <p:nvSpPr>
          <p:cNvPr id="58371" name="Rectangle 3"/>
          <p:cNvSpPr>
            <a:spLocks noGrp="1" noChangeArrowheads="1"/>
          </p:cNvSpPr>
          <p:nvPr>
            <p:ph type="body" idx="1"/>
          </p:nvPr>
        </p:nvSpPr>
        <p:spPr>
          <a:xfrm>
            <a:off x="304800" y="1600200"/>
            <a:ext cx="8534400" cy="4800600"/>
          </a:xfrm>
        </p:spPr>
        <p:txBody>
          <a:bodyPr/>
          <a:lstStyle/>
          <a:p>
            <a:pPr>
              <a:buFont typeface="Wingdings" pitchFamily="2" charset="2"/>
              <a:buNone/>
            </a:pPr>
            <a:r>
              <a:rPr lang="en-US" altLang="en-US" sz="4000">
                <a:latin typeface="Arial Narrow" pitchFamily="34" charset="0"/>
              </a:rPr>
              <a:t>61 When Jesus knew in Himself that His disciples complained about this, He said to them, “Does this offend you?62 “</a:t>
            </a:r>
            <a:r>
              <a:rPr lang="en-US" altLang="en-US" sz="4000" i="1">
                <a:latin typeface="Arial Narrow" pitchFamily="34" charset="0"/>
              </a:rPr>
              <a:t>What</a:t>
            </a:r>
            <a:r>
              <a:rPr lang="en-US" altLang="en-US" sz="4000">
                <a:latin typeface="Arial Narrow" pitchFamily="34" charset="0"/>
              </a:rPr>
              <a:t> then if you should see the Son of Man ascend where He was before?63 </a:t>
            </a:r>
            <a:r>
              <a:rPr lang="en-US" altLang="en-US" sz="4000" b="1" u="sng">
                <a:latin typeface="Arial Narrow" pitchFamily="34" charset="0"/>
              </a:rPr>
              <a:t>“It is the Spirit who gives life; the flesh profits nothing. The words that I speak to you are spirit, and </a:t>
            </a:r>
            <a:r>
              <a:rPr lang="en-US" altLang="en-US" sz="4000" b="1" i="1" u="sng">
                <a:latin typeface="Arial Narrow" pitchFamily="34" charset="0"/>
              </a:rPr>
              <a:t>they</a:t>
            </a:r>
            <a:r>
              <a:rPr lang="en-US" altLang="en-US" sz="4000" b="1" u="sng">
                <a:latin typeface="Arial Narrow" pitchFamily="34" charset="0"/>
              </a:rPr>
              <a:t> are life.</a:t>
            </a:r>
          </a:p>
        </p:txBody>
      </p:sp>
      <p:sp>
        <p:nvSpPr>
          <p:cNvPr id="58372" name="Line 4"/>
          <p:cNvSpPr>
            <a:spLocks noChangeShapeType="1"/>
          </p:cNvSpPr>
          <p:nvPr/>
        </p:nvSpPr>
        <p:spPr bwMode="ltGray">
          <a:xfrm>
            <a:off x="762000" y="5867400"/>
            <a:ext cx="77724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8373" name="Line 5"/>
          <p:cNvSpPr>
            <a:spLocks noChangeShapeType="1"/>
          </p:cNvSpPr>
          <p:nvPr/>
        </p:nvSpPr>
        <p:spPr bwMode="ltGray">
          <a:xfrm>
            <a:off x="762000" y="6477000"/>
            <a:ext cx="32004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 name="TextBox 7"/>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extLst>
      <p:ext uri="{BB962C8B-B14F-4D97-AF65-F5344CB8AC3E}">
        <p14:creationId xmlns:p14="http://schemas.microsoft.com/office/powerpoint/2010/main" val="56305638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372"/>
                                        </p:tgtEl>
                                        <p:attrNameLst>
                                          <p:attrName>style.visibility</p:attrName>
                                        </p:attrNameLst>
                                      </p:cBhvr>
                                      <p:to>
                                        <p:strVal val="visible"/>
                                      </p:to>
                                    </p:set>
                                    <p:animEffect transition="in" filter="wipe(left)">
                                      <p:cBhvr>
                                        <p:cTn id="7" dur="500"/>
                                        <p:tgtEl>
                                          <p:spTgt spid="5837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8373"/>
                                        </p:tgtEl>
                                        <p:attrNameLst>
                                          <p:attrName>style.visibility</p:attrName>
                                        </p:attrNameLst>
                                      </p:cBhvr>
                                      <p:to>
                                        <p:strVal val="visible"/>
                                      </p:to>
                                    </p:set>
                                    <p:animEffect transition="in" filter="wipe(left)">
                                      <p:cBhvr>
                                        <p:cTn id="11" dur="500"/>
                                        <p:tgtEl>
                                          <p:spTgt spid="58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animBg="1"/>
      <p:bldP spid="5837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17500" y="385763"/>
            <a:ext cx="8637588" cy="1098550"/>
          </a:xfrm>
        </p:spPr>
        <p:txBody>
          <a:bodyPr/>
          <a:lstStyle/>
          <a:p>
            <a:r>
              <a:rPr lang="en-US" altLang="en-US" sz="6600">
                <a:solidFill>
                  <a:schemeClr val="tx1"/>
                </a:solidFill>
                <a:latin typeface="Subway" pitchFamily="2" charset="0"/>
              </a:rPr>
              <a:t>John 17:20-22</a:t>
            </a:r>
            <a:endParaRPr lang="en-US" altLang="en-US">
              <a:solidFill>
                <a:schemeClr val="tx1"/>
              </a:solidFill>
            </a:endParaRPr>
          </a:p>
        </p:txBody>
      </p:sp>
      <p:sp>
        <p:nvSpPr>
          <p:cNvPr id="59395" name="Rectangle 3"/>
          <p:cNvSpPr>
            <a:spLocks noGrp="1" noChangeArrowheads="1"/>
          </p:cNvSpPr>
          <p:nvPr>
            <p:ph type="body" idx="1"/>
          </p:nvPr>
        </p:nvSpPr>
        <p:spPr>
          <a:xfrm>
            <a:off x="0" y="1752600"/>
            <a:ext cx="9144000" cy="4495800"/>
          </a:xfrm>
        </p:spPr>
        <p:txBody>
          <a:bodyPr/>
          <a:lstStyle/>
          <a:p>
            <a:pPr>
              <a:lnSpc>
                <a:spcPct val="90000"/>
              </a:lnSpc>
              <a:buFont typeface="Wingdings" pitchFamily="2" charset="2"/>
              <a:buNone/>
            </a:pPr>
            <a:r>
              <a:rPr lang="en-US" altLang="en-US" sz="3600" dirty="0">
                <a:latin typeface="Arial Narrow" pitchFamily="34" charset="0"/>
              </a:rPr>
              <a:t>20 “I do not pray for these alone, but also for those who will believe in Me through their word;21 “that they all may be </a:t>
            </a:r>
            <a:r>
              <a:rPr lang="en-US" altLang="en-US" sz="4400" b="1" dirty="0">
                <a:solidFill>
                  <a:srgbClr val="FFC000"/>
                </a:solidFill>
                <a:latin typeface="Arial Narrow" pitchFamily="34" charset="0"/>
              </a:rPr>
              <a:t>one</a:t>
            </a:r>
            <a:r>
              <a:rPr lang="en-US" altLang="en-US" sz="3600" dirty="0">
                <a:latin typeface="Arial Narrow" pitchFamily="34" charset="0"/>
              </a:rPr>
              <a:t>, </a:t>
            </a:r>
            <a:r>
              <a:rPr lang="en-US" altLang="en-US" sz="4400" b="1" u="sng" dirty="0">
                <a:solidFill>
                  <a:srgbClr val="66FF33"/>
                </a:solidFill>
                <a:latin typeface="Arial Narrow" pitchFamily="34" charset="0"/>
              </a:rPr>
              <a:t>as You, Father, </a:t>
            </a:r>
            <a:r>
              <a:rPr lang="en-US" altLang="en-US" sz="4400" b="1" i="1" u="sng" dirty="0">
                <a:solidFill>
                  <a:srgbClr val="66FF33"/>
                </a:solidFill>
                <a:latin typeface="Arial Narrow" pitchFamily="34" charset="0"/>
              </a:rPr>
              <a:t>are</a:t>
            </a:r>
            <a:r>
              <a:rPr lang="en-US" altLang="en-US" sz="4400" b="1" u="sng" dirty="0">
                <a:solidFill>
                  <a:srgbClr val="66FF33"/>
                </a:solidFill>
                <a:latin typeface="Arial Narrow" pitchFamily="34" charset="0"/>
              </a:rPr>
              <a:t> in Me, and I in You; that they also may be </a:t>
            </a:r>
            <a:r>
              <a:rPr lang="en-US" altLang="en-US" sz="4800" b="1" u="sng" dirty="0">
                <a:solidFill>
                  <a:srgbClr val="FFC000"/>
                </a:solidFill>
                <a:latin typeface="Arial Narrow" pitchFamily="34" charset="0"/>
              </a:rPr>
              <a:t>one in Us</a:t>
            </a:r>
            <a:r>
              <a:rPr lang="en-US" altLang="en-US" sz="3600" dirty="0">
                <a:latin typeface="Arial Narrow" pitchFamily="34" charset="0"/>
              </a:rPr>
              <a:t>, that the world may believe that You sent Me.22 “And the glory which You gave Me I have given them, that they may be one just as We are one:</a:t>
            </a:r>
          </a:p>
        </p:txBody>
      </p:sp>
      <p:sp>
        <p:nvSpPr>
          <p:cNvPr id="6" name="TextBox 5"/>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extLst>
      <p:ext uri="{BB962C8B-B14F-4D97-AF65-F5344CB8AC3E}">
        <p14:creationId xmlns:p14="http://schemas.microsoft.com/office/powerpoint/2010/main" val="53479898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17500" y="295275"/>
            <a:ext cx="8637588" cy="1189038"/>
          </a:xfrm>
        </p:spPr>
        <p:txBody>
          <a:bodyPr/>
          <a:lstStyle/>
          <a:p>
            <a:r>
              <a:rPr lang="en-US" altLang="en-US" sz="7200">
                <a:solidFill>
                  <a:schemeClr val="tx1"/>
                </a:solidFill>
                <a:latin typeface="Subway" pitchFamily="2" charset="0"/>
              </a:rPr>
              <a:t>1 Peter 1:22-23</a:t>
            </a:r>
            <a:endParaRPr lang="en-US" altLang="en-US">
              <a:solidFill>
                <a:schemeClr val="tx1"/>
              </a:solidFill>
            </a:endParaRPr>
          </a:p>
        </p:txBody>
      </p:sp>
      <p:sp>
        <p:nvSpPr>
          <p:cNvPr id="63491" name="Rectangle 3"/>
          <p:cNvSpPr>
            <a:spLocks noGrp="1" noChangeArrowheads="1"/>
          </p:cNvSpPr>
          <p:nvPr>
            <p:ph type="body" idx="1"/>
          </p:nvPr>
        </p:nvSpPr>
        <p:spPr/>
        <p:txBody>
          <a:bodyPr/>
          <a:lstStyle/>
          <a:p>
            <a:pPr>
              <a:buFont typeface="Wingdings" pitchFamily="2" charset="2"/>
              <a:buNone/>
            </a:pPr>
            <a:r>
              <a:rPr lang="en-US" altLang="en-US">
                <a:latin typeface="Arial Narrow" pitchFamily="34" charset="0"/>
              </a:rPr>
              <a:t>22 Since you have purified your souls in </a:t>
            </a:r>
            <a:r>
              <a:rPr lang="en-US" altLang="en-US" sz="4000" b="1" u="sng">
                <a:solidFill>
                  <a:srgbClr val="66FF33"/>
                </a:solidFill>
                <a:latin typeface="Arial Narrow" pitchFamily="34" charset="0"/>
              </a:rPr>
              <a:t>obeying the truth through the Spirit</a:t>
            </a:r>
            <a:r>
              <a:rPr lang="en-US" altLang="en-US">
                <a:latin typeface="Arial Narrow" pitchFamily="34" charset="0"/>
              </a:rPr>
              <a:t> in sincere love of the brethren, love one another fervently with a pure heart,23 having been born again, not of corruptible seed but incorruptible, through the </a:t>
            </a:r>
            <a:r>
              <a:rPr lang="en-US" altLang="en-US" sz="4400" b="1" u="sng">
                <a:solidFill>
                  <a:srgbClr val="66FF33"/>
                </a:solidFill>
                <a:latin typeface="Arial Narrow" pitchFamily="34" charset="0"/>
              </a:rPr>
              <a:t>word of God which lives</a:t>
            </a:r>
            <a:r>
              <a:rPr lang="en-US" altLang="en-US">
                <a:latin typeface="Arial Narrow" pitchFamily="34" charset="0"/>
              </a:rPr>
              <a:t> and abides forever,</a:t>
            </a:r>
          </a:p>
        </p:txBody>
      </p:sp>
      <p:sp>
        <p:nvSpPr>
          <p:cNvPr id="6" name="TextBox 5"/>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0" y="1828800"/>
            <a:ext cx="8686800" cy="3749675"/>
          </a:xfrm>
        </p:spPr>
        <p:txBody>
          <a:bodyPr/>
          <a:lstStyle/>
          <a:p>
            <a:pPr algn="ctr"/>
            <a:r>
              <a:rPr lang="en-US" altLang="en-US" sz="6000" b="1">
                <a:solidFill>
                  <a:schemeClr val="tx1"/>
                </a:solidFill>
                <a:latin typeface="Arial Narrow" pitchFamily="34" charset="0"/>
              </a:rPr>
              <a:t>Do we merely use the word to conform to the requirements of what others expect of us?</a:t>
            </a:r>
            <a:endParaRPr lang="en-US" altLang="en-US">
              <a:solidFill>
                <a:schemeClr val="tx1"/>
              </a:solidFill>
              <a:latin typeface="Arial Narrow"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 y="1844219"/>
            <a:ext cx="9144000" cy="4708981"/>
          </a:xfrm>
        </p:spPr>
        <p:txBody>
          <a:bodyPr/>
          <a:lstStyle/>
          <a:p>
            <a:pPr algn="ctr"/>
            <a:r>
              <a:rPr lang="en-US" altLang="en-US" sz="6000" dirty="0">
                <a:solidFill>
                  <a:schemeClr val="tx1"/>
                </a:solidFill>
              </a:rPr>
              <a:t>Should we </a:t>
            </a:r>
            <a:r>
              <a:rPr lang="en-US" altLang="en-US" sz="6000" dirty="0" smtClean="0">
                <a:solidFill>
                  <a:schemeClr val="tx1"/>
                </a:solidFill>
              </a:rPr>
              <a:t>allow the </a:t>
            </a:r>
            <a:r>
              <a:rPr lang="en-US" altLang="en-US" sz="6000" dirty="0">
                <a:solidFill>
                  <a:schemeClr val="tx1"/>
                </a:solidFill>
              </a:rPr>
              <a:t>Spirit </a:t>
            </a:r>
            <a:r>
              <a:rPr lang="en-US" altLang="en-US" sz="6000" dirty="0" smtClean="0">
                <a:solidFill>
                  <a:schemeClr val="tx1"/>
                </a:solidFill>
              </a:rPr>
              <a:t>to use His  </a:t>
            </a:r>
            <a:r>
              <a:rPr lang="en-US" altLang="en-US" sz="6000" dirty="0" smtClean="0">
                <a:solidFill>
                  <a:schemeClr val="tx1"/>
                </a:solidFill>
              </a:rPr>
              <a:t>Word </a:t>
            </a:r>
            <a:r>
              <a:rPr lang="en-US" altLang="en-US" sz="6000" dirty="0">
                <a:solidFill>
                  <a:schemeClr val="tx1"/>
                </a:solidFill>
              </a:rPr>
              <a:t>to </a:t>
            </a:r>
            <a:r>
              <a:rPr lang="en-US" altLang="en-US" sz="6000" b="1" dirty="0">
                <a:solidFill>
                  <a:schemeClr val="tx1"/>
                </a:solidFill>
              </a:rPr>
              <a:t>transform </a:t>
            </a:r>
            <a:r>
              <a:rPr lang="en-US" altLang="en-US" sz="6000" b="1" dirty="0" smtClean="0">
                <a:solidFill>
                  <a:schemeClr val="tx1"/>
                </a:solidFill>
              </a:rPr>
              <a:t>our hearts</a:t>
            </a:r>
            <a:r>
              <a:rPr lang="en-US" altLang="en-US" sz="6000" dirty="0" smtClean="0">
                <a:solidFill>
                  <a:schemeClr val="tx1"/>
                </a:solidFill>
              </a:rPr>
              <a:t> and lives into </a:t>
            </a:r>
            <a:r>
              <a:rPr lang="en-US" altLang="en-US" sz="6000" dirty="0">
                <a:solidFill>
                  <a:schemeClr val="tx1"/>
                </a:solidFill>
              </a:rPr>
              <a:t>the image of Christ?</a:t>
            </a:r>
            <a:r>
              <a:rPr lang="en-US" altLang="en-US" sz="3600" dirty="0">
                <a:solidFill>
                  <a:schemeClr val="tx1"/>
                </a:solidFill>
                <a:latin typeface="Arial Narrow" pitchFamily="34" charset="0"/>
              </a:rPr>
              <a:t> </a:t>
            </a:r>
          </a:p>
        </p:txBody>
      </p:sp>
      <p:sp>
        <p:nvSpPr>
          <p:cNvPr id="69636" name="Text Box 4"/>
          <p:cNvSpPr txBox="1">
            <a:spLocks noChangeArrowheads="1"/>
          </p:cNvSpPr>
          <p:nvPr/>
        </p:nvSpPr>
        <p:spPr bwMode="ltGray">
          <a:xfrm>
            <a:off x="3657600" y="0"/>
            <a:ext cx="1555750"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sz="7200">
                <a:latin typeface="Arial" charset="0"/>
              </a:rPr>
              <a:t>OR</a:t>
            </a:r>
            <a:endParaRPr lang="en-US" altLang="en-US"/>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17500" y="295275"/>
            <a:ext cx="8637588" cy="1189038"/>
          </a:xfrm>
        </p:spPr>
        <p:txBody>
          <a:bodyPr/>
          <a:lstStyle/>
          <a:p>
            <a:r>
              <a:rPr lang="en-US" altLang="en-US" sz="7200" b="1" dirty="0">
                <a:solidFill>
                  <a:srgbClr val="FF0000"/>
                </a:solidFill>
              </a:rPr>
              <a:t>Romans </a:t>
            </a:r>
            <a:r>
              <a:rPr lang="en-US" altLang="en-US" sz="7200" b="1" dirty="0" smtClean="0">
                <a:solidFill>
                  <a:srgbClr val="FF0000"/>
                </a:solidFill>
              </a:rPr>
              <a:t>5:5</a:t>
            </a:r>
            <a:endParaRPr lang="en-US" altLang="en-US" dirty="0">
              <a:solidFill>
                <a:schemeClr val="tx1"/>
              </a:solidFill>
            </a:endParaRPr>
          </a:p>
        </p:txBody>
      </p:sp>
      <p:sp>
        <p:nvSpPr>
          <p:cNvPr id="70659" name="Rectangle 3"/>
          <p:cNvSpPr>
            <a:spLocks noGrp="1" noChangeArrowheads="1"/>
          </p:cNvSpPr>
          <p:nvPr>
            <p:ph type="body" idx="1"/>
          </p:nvPr>
        </p:nvSpPr>
        <p:spPr>
          <a:xfrm>
            <a:off x="0" y="1676400"/>
            <a:ext cx="9144000" cy="4800600"/>
          </a:xfrm>
        </p:spPr>
        <p:txBody>
          <a:bodyPr/>
          <a:lstStyle/>
          <a:p>
            <a:pPr>
              <a:lnSpc>
                <a:spcPct val="90000"/>
              </a:lnSpc>
              <a:buNone/>
            </a:pPr>
            <a:r>
              <a:rPr lang="en-US" altLang="en-US" sz="4800" dirty="0" smtClean="0">
                <a:latin typeface="Arial Narrow" pitchFamily="34" charset="0"/>
              </a:rPr>
              <a:t> </a:t>
            </a:r>
            <a:r>
              <a:rPr lang="en-US" sz="4800" dirty="0">
                <a:solidFill>
                  <a:schemeClr val="tx1"/>
                </a:solidFill>
              </a:rPr>
              <a:t>because God’s love has </a:t>
            </a:r>
            <a:r>
              <a:rPr lang="en-US" sz="4800" dirty="0" smtClean="0">
                <a:solidFill>
                  <a:schemeClr val="tx1"/>
                </a:solidFill>
              </a:rPr>
              <a:t>been</a:t>
            </a:r>
            <a:r>
              <a:rPr lang="en-US" sz="5400" dirty="0" smtClean="0">
                <a:solidFill>
                  <a:schemeClr val="tx1"/>
                </a:solidFill>
              </a:rPr>
              <a:t> </a:t>
            </a:r>
            <a:r>
              <a:rPr lang="en-US" sz="6000" dirty="0">
                <a:solidFill>
                  <a:srgbClr val="66FF33"/>
                </a:solidFill>
              </a:rPr>
              <a:t>poured into our hearts through the Holy Spirit </a:t>
            </a:r>
            <a:r>
              <a:rPr lang="en-US" sz="5400" dirty="0">
                <a:solidFill>
                  <a:schemeClr val="tx1"/>
                </a:solidFill>
              </a:rPr>
              <a:t>who has been given to us</a:t>
            </a:r>
            <a:r>
              <a:rPr lang="en-US" sz="4000" dirty="0" smtClean="0">
                <a:solidFill>
                  <a:schemeClr val="tx1"/>
                </a:solidFill>
              </a:rPr>
              <a:t>.</a:t>
            </a:r>
          </a:p>
          <a:p>
            <a:pPr algn="r">
              <a:lnSpc>
                <a:spcPct val="90000"/>
              </a:lnSpc>
              <a:buNone/>
            </a:pPr>
            <a:r>
              <a:rPr lang="en-US" altLang="en-US" sz="4000" dirty="0" smtClean="0">
                <a:latin typeface="Arial Narrow" pitchFamily="34" charset="0"/>
              </a:rPr>
              <a:t>ESV</a:t>
            </a:r>
            <a:endParaRPr lang="en-US" altLang="en-US" sz="4000" dirty="0">
              <a:latin typeface="Arial Narrow" pitchFamily="34" charset="0"/>
            </a:endParaRPr>
          </a:p>
        </p:txBody>
      </p:sp>
      <p:sp>
        <p:nvSpPr>
          <p:cNvPr id="6" name="TextBox 5"/>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17500" y="295275"/>
            <a:ext cx="8637588" cy="1189038"/>
          </a:xfrm>
        </p:spPr>
        <p:txBody>
          <a:bodyPr/>
          <a:lstStyle/>
          <a:p>
            <a:r>
              <a:rPr lang="en-US" altLang="en-US" sz="7200" b="1" dirty="0">
                <a:solidFill>
                  <a:srgbClr val="FF0000"/>
                </a:solidFill>
              </a:rPr>
              <a:t>Romans 8:27-29</a:t>
            </a:r>
            <a:endParaRPr lang="en-US" altLang="en-US" dirty="0">
              <a:solidFill>
                <a:schemeClr val="tx1"/>
              </a:solidFill>
            </a:endParaRPr>
          </a:p>
        </p:txBody>
      </p:sp>
      <p:sp>
        <p:nvSpPr>
          <p:cNvPr id="70659" name="Rectangle 3"/>
          <p:cNvSpPr>
            <a:spLocks noGrp="1" noChangeArrowheads="1"/>
          </p:cNvSpPr>
          <p:nvPr>
            <p:ph type="body" idx="1"/>
          </p:nvPr>
        </p:nvSpPr>
        <p:spPr>
          <a:xfrm>
            <a:off x="0" y="1676400"/>
            <a:ext cx="9144000" cy="4800600"/>
          </a:xfrm>
        </p:spPr>
        <p:txBody>
          <a:bodyPr/>
          <a:lstStyle/>
          <a:p>
            <a:pPr>
              <a:lnSpc>
                <a:spcPct val="90000"/>
              </a:lnSpc>
              <a:buFont typeface="Wingdings" pitchFamily="2" charset="2"/>
              <a:buNone/>
            </a:pPr>
            <a:r>
              <a:rPr lang="en-US" altLang="en-US" sz="3600" dirty="0">
                <a:latin typeface="Arial Narrow" pitchFamily="34" charset="0"/>
              </a:rPr>
              <a:t>27 Now He who </a:t>
            </a:r>
            <a:r>
              <a:rPr lang="en-US" altLang="en-US" sz="3600" b="1" u="sng" dirty="0">
                <a:solidFill>
                  <a:srgbClr val="66FF33"/>
                </a:solidFill>
                <a:latin typeface="Arial Narrow" pitchFamily="34" charset="0"/>
              </a:rPr>
              <a:t>searches the hearts</a:t>
            </a:r>
            <a:r>
              <a:rPr lang="en-US" altLang="en-US" sz="3600" dirty="0">
                <a:latin typeface="Arial Narrow" pitchFamily="34" charset="0"/>
              </a:rPr>
              <a:t> knows what the mind of the Spirit </a:t>
            </a:r>
            <a:r>
              <a:rPr lang="en-US" altLang="en-US" sz="3600" i="1" dirty="0">
                <a:latin typeface="Arial Narrow" pitchFamily="34" charset="0"/>
              </a:rPr>
              <a:t>is,</a:t>
            </a:r>
            <a:r>
              <a:rPr lang="en-US" altLang="en-US" sz="3600" dirty="0">
                <a:latin typeface="Arial Narrow" pitchFamily="34" charset="0"/>
              </a:rPr>
              <a:t> because He makes intercession for the saints according to </a:t>
            </a:r>
            <a:r>
              <a:rPr lang="en-US" altLang="en-US" sz="3600" i="1" dirty="0">
                <a:latin typeface="Arial Narrow" pitchFamily="34" charset="0"/>
              </a:rPr>
              <a:t>the</a:t>
            </a:r>
            <a:r>
              <a:rPr lang="en-US" altLang="en-US" sz="3600" dirty="0">
                <a:latin typeface="Arial Narrow" pitchFamily="34" charset="0"/>
              </a:rPr>
              <a:t> </a:t>
            </a:r>
            <a:r>
              <a:rPr lang="en-US" altLang="en-US" sz="3600" i="1" dirty="0">
                <a:latin typeface="Arial Narrow" pitchFamily="34" charset="0"/>
              </a:rPr>
              <a:t>will</a:t>
            </a:r>
            <a:r>
              <a:rPr lang="en-US" altLang="en-US" sz="3600" dirty="0">
                <a:latin typeface="Arial Narrow" pitchFamily="34" charset="0"/>
              </a:rPr>
              <a:t> </a:t>
            </a:r>
            <a:r>
              <a:rPr lang="en-US" altLang="en-US" sz="3600" i="1" dirty="0">
                <a:latin typeface="Arial Narrow" pitchFamily="34" charset="0"/>
              </a:rPr>
              <a:t>of</a:t>
            </a:r>
            <a:r>
              <a:rPr lang="en-US" altLang="en-US" sz="3600" dirty="0">
                <a:latin typeface="Arial Narrow" pitchFamily="34" charset="0"/>
              </a:rPr>
              <a:t> God.28 And we know that all things work together for good to those who love God, to those who are the called according to </a:t>
            </a:r>
            <a:r>
              <a:rPr lang="en-US" altLang="en-US" sz="3600" i="1" dirty="0">
                <a:latin typeface="Arial Narrow" pitchFamily="34" charset="0"/>
              </a:rPr>
              <a:t>His</a:t>
            </a:r>
            <a:r>
              <a:rPr lang="en-US" altLang="en-US" sz="3600" dirty="0">
                <a:latin typeface="Arial Narrow" pitchFamily="34" charset="0"/>
              </a:rPr>
              <a:t> purpose.29 For whom He foreknew, He also predestined </a:t>
            </a:r>
            <a:r>
              <a:rPr lang="en-US" altLang="en-US" sz="3600" i="1" dirty="0">
                <a:latin typeface="Arial Narrow" pitchFamily="34" charset="0"/>
              </a:rPr>
              <a:t>to</a:t>
            </a:r>
            <a:r>
              <a:rPr lang="en-US" altLang="en-US" sz="3600" dirty="0">
                <a:latin typeface="Arial Narrow" pitchFamily="34" charset="0"/>
              </a:rPr>
              <a:t> </a:t>
            </a:r>
            <a:r>
              <a:rPr lang="en-US" altLang="en-US" sz="3600" i="1" dirty="0">
                <a:latin typeface="Arial Narrow" pitchFamily="34" charset="0"/>
              </a:rPr>
              <a:t>be</a:t>
            </a:r>
            <a:r>
              <a:rPr lang="en-US" altLang="en-US" sz="3600" dirty="0">
                <a:latin typeface="Arial Narrow" pitchFamily="34" charset="0"/>
              </a:rPr>
              <a:t> </a:t>
            </a:r>
            <a:r>
              <a:rPr lang="en-US" altLang="en-US" sz="4000" b="1" u="sng" dirty="0">
                <a:solidFill>
                  <a:srgbClr val="66FF33"/>
                </a:solidFill>
                <a:latin typeface="Arial Narrow" pitchFamily="34" charset="0"/>
              </a:rPr>
              <a:t>conformed to the image of His Son</a:t>
            </a:r>
            <a:r>
              <a:rPr lang="en-US" altLang="en-US" sz="3600" dirty="0">
                <a:latin typeface="Arial Narrow" pitchFamily="34" charset="0"/>
              </a:rPr>
              <a:t>, that He might be the firstborn among many brethren.</a:t>
            </a:r>
          </a:p>
        </p:txBody>
      </p:sp>
      <p:sp>
        <p:nvSpPr>
          <p:cNvPr id="4" name="TextBox 3"/>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extLst>
      <p:ext uri="{BB962C8B-B14F-4D97-AF65-F5344CB8AC3E}">
        <p14:creationId xmlns:p14="http://schemas.microsoft.com/office/powerpoint/2010/main" val="372156098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17500" y="295275"/>
            <a:ext cx="8637588" cy="1189038"/>
          </a:xfrm>
        </p:spPr>
        <p:txBody>
          <a:bodyPr/>
          <a:lstStyle/>
          <a:p>
            <a:r>
              <a:rPr lang="en-US" altLang="en-US" sz="7200">
                <a:solidFill>
                  <a:schemeClr val="tx1"/>
                </a:solidFill>
              </a:rPr>
              <a:t>Romans 8:27-29</a:t>
            </a:r>
            <a:endParaRPr lang="en-US" altLang="en-US">
              <a:solidFill>
                <a:schemeClr val="tx1"/>
              </a:solidFill>
            </a:endParaRPr>
          </a:p>
        </p:txBody>
      </p:sp>
      <p:sp>
        <p:nvSpPr>
          <p:cNvPr id="84995" name="Rectangle 3"/>
          <p:cNvSpPr>
            <a:spLocks noGrp="1" noChangeArrowheads="1"/>
          </p:cNvSpPr>
          <p:nvPr>
            <p:ph type="body" idx="1"/>
          </p:nvPr>
        </p:nvSpPr>
        <p:spPr>
          <a:xfrm>
            <a:off x="228600" y="1676400"/>
            <a:ext cx="8610600" cy="4379913"/>
          </a:xfrm>
        </p:spPr>
        <p:txBody>
          <a:bodyPr/>
          <a:lstStyle/>
          <a:p>
            <a:pPr>
              <a:lnSpc>
                <a:spcPct val="90000"/>
              </a:lnSpc>
              <a:buFont typeface="Wingdings" pitchFamily="2" charset="2"/>
              <a:buNone/>
            </a:pPr>
            <a:r>
              <a:rPr lang="en-US" altLang="en-US">
                <a:latin typeface="Arial Narrow" pitchFamily="34" charset="0"/>
              </a:rPr>
              <a:t>27 Now He who searches the hearts knows what the mind of the Spirit </a:t>
            </a:r>
            <a:r>
              <a:rPr lang="en-US" altLang="en-US" i="1">
                <a:latin typeface="Arial Narrow" pitchFamily="34" charset="0"/>
              </a:rPr>
              <a:t>is,</a:t>
            </a:r>
            <a:r>
              <a:rPr lang="en-US" altLang="en-US">
                <a:latin typeface="Arial Narrow" pitchFamily="34" charset="0"/>
              </a:rPr>
              <a:t> because He makes intercession for the saints according to </a:t>
            </a:r>
            <a:r>
              <a:rPr lang="en-US" altLang="en-US" i="1">
                <a:latin typeface="Arial Narrow" pitchFamily="34" charset="0"/>
              </a:rPr>
              <a:t>the</a:t>
            </a:r>
            <a:r>
              <a:rPr lang="en-US" altLang="en-US">
                <a:latin typeface="Arial Narrow" pitchFamily="34" charset="0"/>
              </a:rPr>
              <a:t> </a:t>
            </a:r>
            <a:r>
              <a:rPr lang="en-US" altLang="en-US" i="1">
                <a:latin typeface="Arial Narrow" pitchFamily="34" charset="0"/>
              </a:rPr>
              <a:t>will</a:t>
            </a:r>
            <a:r>
              <a:rPr lang="en-US" altLang="en-US">
                <a:latin typeface="Arial Narrow" pitchFamily="34" charset="0"/>
              </a:rPr>
              <a:t> </a:t>
            </a:r>
            <a:r>
              <a:rPr lang="en-US" altLang="en-US" i="1">
                <a:latin typeface="Arial Narrow" pitchFamily="34" charset="0"/>
              </a:rPr>
              <a:t>of</a:t>
            </a:r>
            <a:r>
              <a:rPr lang="en-US" altLang="en-US">
                <a:latin typeface="Arial Narrow" pitchFamily="34" charset="0"/>
              </a:rPr>
              <a:t> God.28 And we know that all things work together for good to </a:t>
            </a:r>
            <a:r>
              <a:rPr lang="en-US" altLang="en-US" sz="5400" b="1">
                <a:solidFill>
                  <a:srgbClr val="66FF33"/>
                </a:solidFill>
                <a:latin typeface="Arial Narrow" pitchFamily="34" charset="0"/>
              </a:rPr>
              <a:t>those who love God</a:t>
            </a:r>
            <a:r>
              <a:rPr lang="en-US" altLang="en-US">
                <a:latin typeface="Arial Narrow" pitchFamily="34" charset="0"/>
              </a:rPr>
              <a:t>, to those who are the called according to </a:t>
            </a:r>
            <a:r>
              <a:rPr lang="en-US" altLang="en-US" i="1">
                <a:latin typeface="Arial Narrow" pitchFamily="34" charset="0"/>
              </a:rPr>
              <a:t>His</a:t>
            </a:r>
            <a:r>
              <a:rPr lang="en-US" altLang="en-US">
                <a:latin typeface="Arial Narrow" pitchFamily="34" charset="0"/>
              </a:rPr>
              <a:t> purpose.29 For whom He foreknew, He also predestined </a:t>
            </a:r>
            <a:r>
              <a:rPr lang="en-US" altLang="en-US" i="1">
                <a:latin typeface="Arial Narrow" pitchFamily="34" charset="0"/>
              </a:rPr>
              <a:t>to</a:t>
            </a:r>
            <a:r>
              <a:rPr lang="en-US" altLang="en-US">
                <a:latin typeface="Arial Narrow" pitchFamily="34" charset="0"/>
              </a:rPr>
              <a:t> </a:t>
            </a:r>
            <a:r>
              <a:rPr lang="en-US" altLang="en-US" i="1">
                <a:latin typeface="Arial Narrow" pitchFamily="34" charset="0"/>
              </a:rPr>
              <a:t>be</a:t>
            </a:r>
            <a:r>
              <a:rPr lang="en-US" altLang="en-US">
                <a:latin typeface="Arial Narrow" pitchFamily="34" charset="0"/>
              </a:rPr>
              <a:t> </a:t>
            </a:r>
            <a:r>
              <a:rPr lang="en-US" altLang="en-US" sz="2800" b="1">
                <a:latin typeface="Arial Narrow" pitchFamily="34" charset="0"/>
              </a:rPr>
              <a:t>conformed to the image of His Son</a:t>
            </a:r>
            <a:r>
              <a:rPr lang="en-US" altLang="en-US" sz="2400">
                <a:latin typeface="Arial Narrow" pitchFamily="34" charset="0"/>
              </a:rPr>
              <a:t>, that</a:t>
            </a:r>
            <a:r>
              <a:rPr lang="en-US" altLang="en-US">
                <a:latin typeface="Arial Narrow" pitchFamily="34" charset="0"/>
              </a:rPr>
              <a:t> He might be the firstborn among many brethren.</a:t>
            </a:r>
          </a:p>
        </p:txBody>
      </p:sp>
      <p:sp>
        <p:nvSpPr>
          <p:cNvPr id="6" name="TextBox 5"/>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317500" y="569913"/>
            <a:ext cx="8637588" cy="914400"/>
          </a:xfrm>
        </p:spPr>
        <p:txBody>
          <a:bodyPr/>
          <a:lstStyle/>
          <a:p>
            <a:r>
              <a:rPr lang="en-US" altLang="en-US" sz="5400" b="1">
                <a:latin typeface="Arial Narrow" pitchFamily="34" charset="0"/>
              </a:rPr>
              <a:t>How is Love To God Shown?</a:t>
            </a:r>
            <a:endParaRPr lang="en-US" altLang="en-US">
              <a:latin typeface="Arial Narrow" pitchFamily="34" charset="0"/>
            </a:endParaRPr>
          </a:p>
        </p:txBody>
      </p:sp>
      <p:sp>
        <p:nvSpPr>
          <p:cNvPr id="86019" name="Rectangle 3"/>
          <p:cNvSpPr>
            <a:spLocks noGrp="1" noChangeArrowheads="1"/>
          </p:cNvSpPr>
          <p:nvPr>
            <p:ph type="body" idx="1"/>
          </p:nvPr>
        </p:nvSpPr>
        <p:spPr>
          <a:xfrm>
            <a:off x="76200" y="1941513"/>
            <a:ext cx="9120187" cy="4114800"/>
          </a:xfrm>
        </p:spPr>
        <p:txBody>
          <a:bodyPr/>
          <a:lstStyle/>
          <a:p>
            <a:pPr>
              <a:buFont typeface="Wingdings" pitchFamily="2" charset="2"/>
              <a:buNone/>
            </a:pPr>
            <a:r>
              <a:rPr lang="en-US" altLang="en-US" sz="4800" b="1" dirty="0">
                <a:solidFill>
                  <a:srgbClr val="00FF00"/>
                </a:solidFill>
                <a:latin typeface="Arial Narrow" pitchFamily="34" charset="0"/>
              </a:rPr>
              <a:t>Obedience</a:t>
            </a:r>
            <a:r>
              <a:rPr lang="en-US" altLang="en-US" dirty="0">
                <a:latin typeface="Arial Narrow" pitchFamily="34" charset="0"/>
              </a:rPr>
              <a:t> </a:t>
            </a:r>
            <a:r>
              <a:rPr lang="en-US" altLang="en-US" sz="3600" b="1" dirty="0">
                <a:solidFill>
                  <a:srgbClr val="FFC000"/>
                </a:solidFill>
              </a:rPr>
              <a:t>John 14:15; 1 John 5:3</a:t>
            </a:r>
          </a:p>
          <a:p>
            <a:r>
              <a:rPr lang="en-US" altLang="en-US" sz="4000" dirty="0">
                <a:latin typeface="Arial Narrow" pitchFamily="34" charset="0"/>
              </a:rPr>
              <a:t>15 </a:t>
            </a:r>
            <a:r>
              <a:rPr lang="en-US" altLang="en-US" sz="4400" b="1" dirty="0">
                <a:latin typeface="Arial Narrow" pitchFamily="34" charset="0"/>
              </a:rPr>
              <a:t>“If you love Me, keep My commandments.</a:t>
            </a:r>
            <a:endParaRPr lang="en-US" altLang="en-US" sz="4000" dirty="0">
              <a:solidFill>
                <a:srgbClr val="FF0000"/>
              </a:solidFill>
              <a:latin typeface="Arial Narrow" pitchFamily="34" charset="0"/>
            </a:endParaRPr>
          </a:p>
          <a:p>
            <a:r>
              <a:rPr lang="en-US" altLang="en-US" sz="4000" dirty="0">
                <a:latin typeface="Arial Narrow" pitchFamily="34" charset="0"/>
              </a:rPr>
              <a:t>3 For </a:t>
            </a:r>
            <a:r>
              <a:rPr lang="en-US" altLang="en-US" sz="4000" b="1" dirty="0">
                <a:latin typeface="Arial Narrow" pitchFamily="34" charset="0"/>
              </a:rPr>
              <a:t>this is the love of God</a:t>
            </a:r>
            <a:r>
              <a:rPr lang="en-US" altLang="en-US" sz="4000" dirty="0">
                <a:latin typeface="Arial Narrow" pitchFamily="34" charset="0"/>
              </a:rPr>
              <a:t>, that we </a:t>
            </a:r>
            <a:r>
              <a:rPr lang="en-US" altLang="en-US" sz="4000" b="1" dirty="0">
                <a:latin typeface="Arial Narrow" pitchFamily="34" charset="0"/>
              </a:rPr>
              <a:t>keep His commandments</a:t>
            </a:r>
            <a:r>
              <a:rPr lang="en-US" altLang="en-US" sz="4000" dirty="0">
                <a:latin typeface="Arial Narrow" pitchFamily="34" charset="0"/>
              </a:rPr>
              <a:t>. And His commandments are not burdensome.</a:t>
            </a:r>
          </a:p>
        </p:txBody>
      </p:sp>
      <p:sp>
        <p:nvSpPr>
          <p:cNvPr id="6" name="TextBox 5"/>
          <p:cNvSpPr txBox="1"/>
          <p:nvPr/>
        </p:nvSpPr>
        <p:spPr>
          <a:xfrm>
            <a:off x="0" y="167193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317500" y="569913"/>
            <a:ext cx="8637588" cy="914400"/>
          </a:xfrm>
        </p:spPr>
        <p:txBody>
          <a:bodyPr/>
          <a:lstStyle/>
          <a:p>
            <a:r>
              <a:rPr lang="en-US" altLang="en-US" sz="5400">
                <a:latin typeface="Subway" pitchFamily="2" charset="0"/>
              </a:rPr>
              <a:t>Know &amp; Obey</a:t>
            </a:r>
            <a:endParaRPr lang="en-US" altLang="en-US" sz="5400">
              <a:latin typeface="Arial Narrow" pitchFamily="34" charset="0"/>
            </a:endParaRPr>
          </a:p>
        </p:txBody>
      </p:sp>
      <p:sp>
        <p:nvSpPr>
          <p:cNvPr id="88067" name="Rectangle 3"/>
          <p:cNvSpPr>
            <a:spLocks noGrp="1" noChangeArrowheads="1"/>
          </p:cNvSpPr>
          <p:nvPr>
            <p:ph type="body" idx="1"/>
          </p:nvPr>
        </p:nvSpPr>
        <p:spPr>
          <a:xfrm>
            <a:off x="0" y="1941512"/>
            <a:ext cx="9144000" cy="4459287"/>
          </a:xfrm>
        </p:spPr>
        <p:txBody>
          <a:bodyPr/>
          <a:lstStyle/>
          <a:p>
            <a:pPr>
              <a:lnSpc>
                <a:spcPct val="90000"/>
              </a:lnSpc>
              <a:spcAft>
                <a:spcPts val="900"/>
              </a:spcAft>
              <a:buFont typeface="Wingdings" pitchFamily="2" charset="2"/>
              <a:buNone/>
            </a:pPr>
            <a:r>
              <a:rPr lang="en-US" altLang="en-US" sz="6000" dirty="0"/>
              <a:t>2 Thessalonians 1:8-9</a:t>
            </a:r>
            <a:endParaRPr lang="en-US" altLang="en-US" sz="3600" dirty="0"/>
          </a:p>
          <a:p>
            <a:pPr>
              <a:lnSpc>
                <a:spcPct val="90000"/>
              </a:lnSpc>
              <a:buFont typeface="Wingdings" pitchFamily="2" charset="2"/>
              <a:buNone/>
            </a:pPr>
            <a:r>
              <a:rPr lang="en-US" altLang="en-US" sz="3600" dirty="0">
                <a:latin typeface="Arial Narrow" pitchFamily="34" charset="0"/>
              </a:rPr>
              <a:t>8 </a:t>
            </a:r>
            <a:r>
              <a:rPr lang="en-US" altLang="en-US" sz="3600" u="sng" dirty="0">
                <a:solidFill>
                  <a:srgbClr val="00FF00"/>
                </a:solidFill>
                <a:latin typeface="Arial Narrow" pitchFamily="34" charset="0"/>
              </a:rPr>
              <a:t>in flaming fire taking vengeance</a:t>
            </a:r>
            <a:r>
              <a:rPr lang="en-US" altLang="en-US" sz="3600" dirty="0">
                <a:latin typeface="Arial Narrow" pitchFamily="34" charset="0"/>
              </a:rPr>
              <a:t> on those who do </a:t>
            </a:r>
            <a:r>
              <a:rPr lang="en-US" altLang="en-US" sz="4000" b="1" u="sng" dirty="0">
                <a:solidFill>
                  <a:srgbClr val="00FF00"/>
                </a:solidFill>
                <a:latin typeface="Arial Narrow" pitchFamily="34" charset="0"/>
              </a:rPr>
              <a:t>not know God</a:t>
            </a:r>
            <a:r>
              <a:rPr lang="en-US" altLang="en-US" sz="3600" dirty="0">
                <a:latin typeface="Arial Narrow" pitchFamily="34" charset="0"/>
              </a:rPr>
              <a:t>, and on those </a:t>
            </a:r>
            <a:r>
              <a:rPr lang="en-US" altLang="en-US" sz="4400" u="sng" dirty="0">
                <a:solidFill>
                  <a:srgbClr val="00FF00"/>
                </a:solidFill>
                <a:latin typeface="Arial Narrow" pitchFamily="34" charset="0"/>
              </a:rPr>
              <a:t>who do not obey</a:t>
            </a:r>
            <a:r>
              <a:rPr lang="en-US" altLang="en-US" sz="3600" dirty="0">
                <a:latin typeface="Arial Narrow" pitchFamily="34" charset="0"/>
              </a:rPr>
              <a:t> the gospel of our Lord Jesus Christ.9 These shall be punished with everlasting destruction from the presence of the Lord and from the glory of His power,</a:t>
            </a:r>
          </a:p>
          <a:p>
            <a:pPr>
              <a:lnSpc>
                <a:spcPct val="90000"/>
              </a:lnSpc>
              <a:buFont typeface="Wingdings" pitchFamily="2" charset="2"/>
              <a:buNone/>
            </a:pPr>
            <a:endParaRPr lang="en-US" altLang="en-US" sz="3600" dirty="0">
              <a:latin typeface="Arial Narrow" pitchFamily="34" charset="0"/>
            </a:endParaRPr>
          </a:p>
        </p:txBody>
      </p:sp>
      <p:sp>
        <p:nvSpPr>
          <p:cNvPr id="6" name="TextBox 5"/>
          <p:cNvSpPr txBox="1"/>
          <p:nvPr/>
        </p:nvSpPr>
        <p:spPr>
          <a:xfrm>
            <a:off x="0" y="167193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7500" y="-85347"/>
            <a:ext cx="8637588" cy="1569660"/>
          </a:xfrm>
        </p:spPr>
        <p:txBody>
          <a:bodyPr/>
          <a:lstStyle/>
          <a:p>
            <a:r>
              <a:rPr lang="en-US" sz="4800" dirty="0" smtClean="0"/>
              <a:t>Evidence He’s NOT Leading us…Gal. 5</a:t>
            </a:r>
            <a:endParaRPr lang="en-US" sz="4800" dirty="0"/>
          </a:p>
        </p:txBody>
      </p:sp>
      <p:sp>
        <p:nvSpPr>
          <p:cNvPr id="6" name="Content Placeholder 5"/>
          <p:cNvSpPr>
            <a:spLocks noGrp="1"/>
          </p:cNvSpPr>
          <p:nvPr>
            <p:ph idx="1"/>
          </p:nvPr>
        </p:nvSpPr>
        <p:spPr>
          <a:xfrm>
            <a:off x="0" y="1676400"/>
            <a:ext cx="9143999" cy="4379913"/>
          </a:xfrm>
        </p:spPr>
        <p:txBody>
          <a:bodyPr/>
          <a:lstStyle/>
          <a:p>
            <a:r>
              <a:rPr lang="en-US" dirty="0" smtClean="0"/>
              <a:t>19 … adultery, fornication, uncleanness, lewdness,  20 idolatry, sorcery, hatred, contentions, jealousies, outbursts of wrath, selfish ambitions, dissensions, heresies,</a:t>
            </a:r>
          </a:p>
          <a:p>
            <a:r>
              <a:rPr lang="en-US" dirty="0" smtClean="0"/>
              <a:t> 21 envy, murders, drunkenness, revelries, and the like; of which I tell you beforehand, just as I also told you in time past, that those who practice such things will not inherit the kingdom of God.  (NKJV)</a:t>
            </a:r>
          </a:p>
          <a:p>
            <a:endParaRPr lang="en-US" dirty="0" smtClean="0"/>
          </a:p>
          <a:p>
            <a:endParaRPr lang="en-US" dirty="0"/>
          </a:p>
        </p:txBody>
      </p:sp>
    </p:spTree>
    <p:extLst>
      <p:ext uri="{BB962C8B-B14F-4D97-AF65-F5344CB8AC3E}">
        <p14:creationId xmlns:p14="http://schemas.microsoft.com/office/powerpoint/2010/main" val="218458707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317500" y="660400"/>
            <a:ext cx="8637588" cy="823913"/>
          </a:xfrm>
        </p:spPr>
        <p:txBody>
          <a:bodyPr/>
          <a:lstStyle/>
          <a:p>
            <a:r>
              <a:rPr lang="en-US" altLang="en-US" sz="4800" dirty="0">
                <a:solidFill>
                  <a:schemeClr val="tx1"/>
                </a:solidFill>
                <a:latin typeface="Subway" pitchFamily="2" charset="0"/>
              </a:rPr>
              <a:t>We determine that by:</a:t>
            </a:r>
          </a:p>
        </p:txBody>
      </p:sp>
      <p:sp>
        <p:nvSpPr>
          <p:cNvPr id="134147" name="Rectangle 3"/>
          <p:cNvSpPr>
            <a:spLocks noGrp="1" noChangeArrowheads="1"/>
          </p:cNvSpPr>
          <p:nvPr>
            <p:ph type="body" idx="1"/>
          </p:nvPr>
        </p:nvSpPr>
        <p:spPr>
          <a:xfrm>
            <a:off x="0" y="1941513"/>
            <a:ext cx="9144000" cy="4114800"/>
          </a:xfrm>
        </p:spPr>
        <p:txBody>
          <a:bodyPr/>
          <a:lstStyle/>
          <a:p>
            <a:r>
              <a:rPr lang="en-US" altLang="en-US" sz="3600" b="1" dirty="0">
                <a:solidFill>
                  <a:srgbClr val="FFFF66"/>
                </a:solidFill>
                <a:latin typeface="Arial Narrow" pitchFamily="34" charset="0"/>
              </a:rPr>
              <a:t>A REAL Belief &amp; Trust</a:t>
            </a:r>
            <a:r>
              <a:rPr lang="en-US" altLang="en-US" sz="3600" b="1" dirty="0">
                <a:latin typeface="Arial Narrow" pitchFamily="34" charset="0"/>
              </a:rPr>
              <a:t> - Rom. 1:16; Heb. 11</a:t>
            </a:r>
          </a:p>
          <a:p>
            <a:r>
              <a:rPr lang="en-US" altLang="en-US" sz="3600" b="1" dirty="0">
                <a:solidFill>
                  <a:srgbClr val="FFFF66"/>
                </a:solidFill>
                <a:latin typeface="Arial Narrow" pitchFamily="34" charset="0"/>
              </a:rPr>
              <a:t>Consuming Nourishment From Word</a:t>
            </a:r>
            <a:r>
              <a:rPr lang="en-US" altLang="en-US" sz="3600" b="1" dirty="0">
                <a:latin typeface="Arial Narrow" pitchFamily="34" charset="0"/>
              </a:rPr>
              <a:t> - </a:t>
            </a:r>
            <a:r>
              <a:rPr lang="en-US" altLang="en-US" sz="3600" b="1" dirty="0" err="1">
                <a:latin typeface="Arial Narrow" pitchFamily="34" charset="0"/>
              </a:rPr>
              <a:t>Jn</a:t>
            </a:r>
            <a:r>
              <a:rPr lang="en-US" altLang="en-US" sz="3600" b="1" dirty="0">
                <a:latin typeface="Arial Narrow" pitchFamily="34" charset="0"/>
              </a:rPr>
              <a:t> 6</a:t>
            </a:r>
          </a:p>
          <a:p>
            <a:r>
              <a:rPr lang="en-US" altLang="en-US" sz="3600" b="1" dirty="0" smtClean="0">
                <a:solidFill>
                  <a:srgbClr val="FFFF66"/>
                </a:solidFill>
                <a:latin typeface="Arial Narrow" pitchFamily="34" charset="0"/>
              </a:rPr>
              <a:t>Letting Our Hearts Be Molded into </a:t>
            </a:r>
            <a:r>
              <a:rPr lang="en-US" altLang="en-US" sz="3600" b="1" dirty="0" smtClean="0">
                <a:solidFill>
                  <a:srgbClr val="FFFF66"/>
                </a:solidFill>
                <a:latin typeface="Arial Narrow" pitchFamily="34" charset="0"/>
              </a:rPr>
              <a:t>oneness with </a:t>
            </a:r>
            <a:r>
              <a:rPr lang="en-US" altLang="en-US" sz="3600" b="1" dirty="0">
                <a:solidFill>
                  <a:srgbClr val="FFFF66"/>
                </a:solidFill>
                <a:latin typeface="Arial Narrow" pitchFamily="34" charset="0"/>
              </a:rPr>
              <a:t>God </a:t>
            </a:r>
            <a:r>
              <a:rPr lang="en-US" altLang="en-US" sz="3600" b="1" dirty="0" smtClean="0">
                <a:latin typeface="Arial Narrow" pitchFamily="34" charset="0"/>
              </a:rPr>
              <a:t>- </a:t>
            </a:r>
            <a:r>
              <a:rPr lang="en-US" altLang="en-US" sz="3600" b="1" dirty="0" err="1">
                <a:latin typeface="Arial Narrow" pitchFamily="34" charset="0"/>
              </a:rPr>
              <a:t>Jn</a:t>
            </a:r>
            <a:r>
              <a:rPr lang="en-US" altLang="en-US" sz="3600" b="1" dirty="0">
                <a:latin typeface="Arial Narrow" pitchFamily="34" charset="0"/>
              </a:rPr>
              <a:t> 17; Gal </a:t>
            </a:r>
            <a:r>
              <a:rPr lang="en-US" altLang="en-US" sz="3600" b="1" dirty="0" smtClean="0">
                <a:latin typeface="Arial Narrow" pitchFamily="34" charset="0"/>
              </a:rPr>
              <a:t>5:22-23</a:t>
            </a:r>
          </a:p>
          <a:p>
            <a:r>
              <a:rPr lang="en-US" altLang="en-US" sz="4000" b="1" dirty="0" smtClean="0">
                <a:latin typeface="Arial Narrow" pitchFamily="34" charset="0"/>
              </a:rPr>
              <a:t>Allow His power </a:t>
            </a:r>
            <a:r>
              <a:rPr lang="en-US" altLang="en-US" sz="4000" b="1" u="sng" dirty="0" smtClean="0">
                <a:latin typeface="Arial Narrow" pitchFamily="34" charset="0"/>
              </a:rPr>
              <a:t>to work in us </a:t>
            </a:r>
            <a:r>
              <a:rPr lang="en-US" altLang="en-US" sz="4000" b="1" dirty="0" smtClean="0">
                <a:latin typeface="Arial Narrow" pitchFamily="34" charset="0"/>
              </a:rPr>
              <a:t>– Eph.3:20</a:t>
            </a:r>
            <a:endParaRPr lang="en-US" altLang="en-US" sz="3600" dirty="0">
              <a:latin typeface="Arial Narrow" pitchFamily="34" charset="0"/>
            </a:endParaRPr>
          </a:p>
        </p:txBody>
      </p:sp>
      <p:sp>
        <p:nvSpPr>
          <p:cNvPr id="6" name="TextBox 5"/>
          <p:cNvSpPr txBox="1"/>
          <p:nvPr/>
        </p:nvSpPr>
        <p:spPr>
          <a:xfrm>
            <a:off x="0" y="159573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317500" y="385763"/>
            <a:ext cx="8637588" cy="1098550"/>
          </a:xfrm>
        </p:spPr>
        <p:txBody>
          <a:bodyPr/>
          <a:lstStyle/>
          <a:p>
            <a:r>
              <a:rPr lang="en-US" altLang="en-US" sz="6000" dirty="0">
                <a:latin typeface="Arial Narrow" pitchFamily="34" charset="0"/>
              </a:rPr>
              <a:t>So What Must I Do To Obey</a:t>
            </a:r>
            <a:r>
              <a:rPr lang="en-US" altLang="en-US" sz="6600" dirty="0">
                <a:latin typeface="Arial Narrow" pitchFamily="34" charset="0"/>
              </a:rPr>
              <a:t>?</a:t>
            </a:r>
            <a:endParaRPr lang="en-US" altLang="en-US" dirty="0">
              <a:latin typeface="Arial Narrow" pitchFamily="34" charset="0"/>
            </a:endParaRPr>
          </a:p>
        </p:txBody>
      </p:sp>
      <p:sp>
        <p:nvSpPr>
          <p:cNvPr id="90115" name="Rectangle 3"/>
          <p:cNvSpPr>
            <a:spLocks noGrp="1" noChangeArrowheads="1"/>
          </p:cNvSpPr>
          <p:nvPr>
            <p:ph type="body" idx="1"/>
          </p:nvPr>
        </p:nvSpPr>
        <p:spPr>
          <a:xfrm>
            <a:off x="328613" y="1941513"/>
            <a:ext cx="8586787" cy="4114800"/>
          </a:xfrm>
        </p:spPr>
        <p:txBody>
          <a:bodyPr/>
          <a:lstStyle/>
          <a:p>
            <a:pPr>
              <a:buFont typeface="Wingdings" pitchFamily="2" charset="2"/>
              <a:buNone/>
            </a:pPr>
            <a:r>
              <a:rPr lang="en-US" altLang="en-US" sz="4400">
                <a:latin typeface="Arial Narrow" pitchFamily="34" charset="0"/>
              </a:rPr>
              <a:t>Really Believe			</a:t>
            </a:r>
            <a:r>
              <a:rPr lang="en-US" altLang="en-US" sz="4400" b="1">
                <a:solidFill>
                  <a:srgbClr val="FF0000"/>
                </a:solidFill>
                <a:effectLst>
                  <a:outerShdw blurRad="38100" dist="38100" dir="2700000" algn="tl">
                    <a:srgbClr val="FFFFFF"/>
                  </a:outerShdw>
                </a:effectLst>
                <a:latin typeface="Arial Narrow" pitchFamily="34" charset="0"/>
              </a:rPr>
              <a:t>Heb. 11:6</a:t>
            </a:r>
            <a:endParaRPr lang="en-US" altLang="en-US" sz="4400" b="1">
              <a:latin typeface="Arial Narrow" pitchFamily="34" charset="0"/>
            </a:endParaRPr>
          </a:p>
          <a:p>
            <a:pPr>
              <a:buFont typeface="Wingdings" pitchFamily="2" charset="2"/>
              <a:buNone/>
            </a:pPr>
            <a:r>
              <a:rPr lang="en-US" altLang="en-US" sz="4400">
                <a:latin typeface="Arial Narrow" pitchFamily="34" charset="0"/>
              </a:rPr>
              <a:t>Have Sorrow Before God	</a:t>
            </a:r>
            <a:r>
              <a:rPr lang="en-US" altLang="en-US" sz="4400" b="1">
                <a:solidFill>
                  <a:srgbClr val="FF0000"/>
                </a:solidFill>
                <a:effectLst>
                  <a:outerShdw blurRad="38100" dist="38100" dir="2700000" algn="tl">
                    <a:srgbClr val="FFFFFF"/>
                  </a:outerShdw>
                </a:effectLst>
                <a:latin typeface="Arial Narrow" pitchFamily="34" charset="0"/>
              </a:rPr>
              <a:t>2 Cor.7:10</a:t>
            </a:r>
          </a:p>
          <a:p>
            <a:pPr>
              <a:buFont typeface="Wingdings" pitchFamily="2" charset="2"/>
              <a:buNone/>
            </a:pPr>
            <a:r>
              <a:rPr lang="en-US" altLang="en-US" sz="4400">
                <a:latin typeface="Arial Narrow" pitchFamily="34" charset="0"/>
              </a:rPr>
              <a:t>Repent					</a:t>
            </a:r>
            <a:r>
              <a:rPr lang="en-US" altLang="en-US" sz="4400" b="1">
                <a:solidFill>
                  <a:srgbClr val="FF0000"/>
                </a:solidFill>
                <a:effectLst>
                  <a:outerShdw blurRad="38100" dist="38100" dir="2700000" algn="tl">
                    <a:srgbClr val="FFFFFF"/>
                  </a:outerShdw>
                </a:effectLst>
                <a:latin typeface="Arial Narrow" pitchFamily="34" charset="0"/>
              </a:rPr>
              <a:t>Luke 13:3</a:t>
            </a:r>
          </a:p>
          <a:p>
            <a:pPr>
              <a:buFont typeface="Wingdings" pitchFamily="2" charset="2"/>
              <a:buNone/>
            </a:pPr>
            <a:r>
              <a:rPr lang="en-US" altLang="en-US" sz="4400">
                <a:latin typeface="Arial Narrow" pitchFamily="34" charset="0"/>
              </a:rPr>
              <a:t>Confess Belief in Christ	</a:t>
            </a:r>
            <a:r>
              <a:rPr lang="en-US" altLang="en-US" sz="4400" b="1">
                <a:solidFill>
                  <a:srgbClr val="FF0000"/>
                </a:solidFill>
                <a:effectLst>
                  <a:outerShdw blurRad="38100" dist="38100" dir="2700000" algn="tl">
                    <a:srgbClr val="FFFFFF"/>
                  </a:outerShdw>
                </a:effectLst>
                <a:latin typeface="Arial Narrow" pitchFamily="34" charset="0"/>
              </a:rPr>
              <a:t>Rom.10:9-10</a:t>
            </a:r>
            <a:endParaRPr lang="en-US" altLang="en-US" sz="4400">
              <a:solidFill>
                <a:srgbClr val="FF0000"/>
              </a:solidFill>
              <a:effectLst>
                <a:outerShdw blurRad="38100" dist="38100" dir="2700000" algn="tl">
                  <a:srgbClr val="FFFFFF"/>
                </a:outerShdw>
              </a:effectLst>
              <a:latin typeface="Arial Narrow" pitchFamily="34" charset="0"/>
            </a:endParaRPr>
          </a:p>
          <a:p>
            <a:pPr>
              <a:buFont typeface="Wingdings" pitchFamily="2" charset="2"/>
              <a:buNone/>
            </a:pPr>
            <a:r>
              <a:rPr lang="en-US" altLang="en-US" sz="4400">
                <a:latin typeface="Arial Narrow" pitchFamily="34" charset="0"/>
              </a:rPr>
              <a:t>Die With Christ in Baptism	</a:t>
            </a:r>
            <a:r>
              <a:rPr lang="en-US" altLang="en-US" sz="4400" b="1">
                <a:solidFill>
                  <a:srgbClr val="FF0000"/>
                </a:solidFill>
                <a:effectLst>
                  <a:outerShdw blurRad="38100" dist="38100" dir="2700000" algn="tl">
                    <a:srgbClr val="FFFFFF"/>
                  </a:outerShdw>
                </a:effectLst>
                <a:latin typeface="Arial Narrow" pitchFamily="34" charset="0"/>
              </a:rPr>
              <a:t>Rom. 6:3-7</a:t>
            </a:r>
          </a:p>
        </p:txBody>
      </p:sp>
      <p:sp>
        <p:nvSpPr>
          <p:cNvPr id="6" name="TextBox 5"/>
          <p:cNvSpPr txBox="1"/>
          <p:nvPr/>
        </p:nvSpPr>
        <p:spPr>
          <a:xfrm>
            <a:off x="4572000" y="159573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317500" y="468650"/>
            <a:ext cx="8637588" cy="1015663"/>
          </a:xfrm>
        </p:spPr>
        <p:txBody>
          <a:bodyPr/>
          <a:lstStyle/>
          <a:p>
            <a:r>
              <a:rPr lang="en-US" altLang="en-US" sz="6000" b="1" dirty="0" smtClean="0">
                <a:effectLst>
                  <a:outerShdw blurRad="38100" dist="38100" dir="2700000" algn="tl">
                    <a:srgbClr val="000000">
                      <a:alpha val="43137"/>
                    </a:srgbClr>
                  </a:outerShdw>
                </a:effectLst>
              </a:rPr>
              <a:t>Eph. 3:16-19</a:t>
            </a:r>
            <a:endParaRPr lang="en-US" altLang="en-US" sz="6000" b="1" dirty="0">
              <a:effectLst>
                <a:outerShdw blurRad="38100" dist="38100" dir="2700000" algn="tl">
                  <a:srgbClr val="000000">
                    <a:alpha val="43137"/>
                  </a:srgbClr>
                </a:outerShdw>
              </a:effectLst>
            </a:endParaRPr>
          </a:p>
        </p:txBody>
      </p:sp>
      <p:sp>
        <p:nvSpPr>
          <p:cNvPr id="137219" name="Rectangle 3"/>
          <p:cNvSpPr>
            <a:spLocks noGrp="1" noChangeArrowheads="1"/>
          </p:cNvSpPr>
          <p:nvPr>
            <p:ph type="body" idx="1"/>
          </p:nvPr>
        </p:nvSpPr>
        <p:spPr>
          <a:xfrm>
            <a:off x="0" y="1941513"/>
            <a:ext cx="9143999" cy="4114800"/>
          </a:xfrm>
        </p:spPr>
        <p:txBody>
          <a:bodyPr/>
          <a:lstStyle/>
          <a:p>
            <a:r>
              <a:rPr lang="en-US" altLang="en-US" dirty="0" smtClean="0"/>
              <a:t>Be strengthened </a:t>
            </a:r>
            <a:r>
              <a:rPr lang="en-US" altLang="en-US" b="1" u="sng" dirty="0" smtClean="0"/>
              <a:t>with power through His Spirit</a:t>
            </a:r>
          </a:p>
          <a:p>
            <a:r>
              <a:rPr lang="en-US" altLang="en-US" dirty="0" smtClean="0"/>
              <a:t>Christ may dwell in your hearts thru faith</a:t>
            </a:r>
          </a:p>
          <a:p>
            <a:r>
              <a:rPr lang="en-US" altLang="en-US" dirty="0" smtClean="0"/>
              <a:t>Be rooted &amp; grounded in love</a:t>
            </a:r>
          </a:p>
          <a:p>
            <a:r>
              <a:rPr lang="en-US" altLang="en-US" dirty="0" smtClean="0"/>
              <a:t>May have strength to comprehend…</a:t>
            </a:r>
          </a:p>
          <a:p>
            <a:r>
              <a:rPr lang="en-US" altLang="en-US" dirty="0" smtClean="0"/>
              <a:t>To Know the love of Christ</a:t>
            </a:r>
          </a:p>
          <a:p>
            <a:r>
              <a:rPr lang="en-US" altLang="en-US" dirty="0" smtClean="0"/>
              <a:t>May be filled with all the fullness of God</a:t>
            </a:r>
            <a:endParaRPr lang="en-US" altLang="en-US" dirty="0"/>
          </a:p>
        </p:txBody>
      </p:sp>
      <p:sp>
        <p:nvSpPr>
          <p:cNvPr id="6" name="TextBox 5"/>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wipe(left)">
                                      <p:cBhvr>
                                        <p:cTn id="7" dur="500"/>
                                        <p:tgtEl>
                                          <p:spTgt spid="137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7219">
                                            <p:txEl>
                                              <p:pRg st="1" end="1"/>
                                            </p:txEl>
                                          </p:spTgt>
                                        </p:tgtEl>
                                        <p:attrNameLst>
                                          <p:attrName>style.visibility</p:attrName>
                                        </p:attrNameLst>
                                      </p:cBhvr>
                                      <p:to>
                                        <p:strVal val="visible"/>
                                      </p:to>
                                    </p:set>
                                    <p:animEffect transition="in" filter="wipe(left)">
                                      <p:cBhvr>
                                        <p:cTn id="12" dur="500"/>
                                        <p:tgtEl>
                                          <p:spTgt spid="137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7219">
                                            <p:txEl>
                                              <p:pRg st="2" end="2"/>
                                            </p:txEl>
                                          </p:spTgt>
                                        </p:tgtEl>
                                        <p:attrNameLst>
                                          <p:attrName>style.visibility</p:attrName>
                                        </p:attrNameLst>
                                      </p:cBhvr>
                                      <p:to>
                                        <p:strVal val="visible"/>
                                      </p:to>
                                    </p:set>
                                    <p:animEffect transition="in" filter="wipe(left)">
                                      <p:cBhvr>
                                        <p:cTn id="17" dur="500"/>
                                        <p:tgtEl>
                                          <p:spTgt spid="137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7219">
                                            <p:txEl>
                                              <p:pRg st="3" end="3"/>
                                            </p:txEl>
                                          </p:spTgt>
                                        </p:tgtEl>
                                        <p:attrNameLst>
                                          <p:attrName>style.visibility</p:attrName>
                                        </p:attrNameLst>
                                      </p:cBhvr>
                                      <p:to>
                                        <p:strVal val="visible"/>
                                      </p:to>
                                    </p:set>
                                    <p:animEffect transition="in" filter="wipe(left)">
                                      <p:cBhvr>
                                        <p:cTn id="22" dur="500"/>
                                        <p:tgtEl>
                                          <p:spTgt spid="137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37219">
                                            <p:txEl>
                                              <p:pRg st="4" end="4"/>
                                            </p:txEl>
                                          </p:spTgt>
                                        </p:tgtEl>
                                        <p:attrNameLst>
                                          <p:attrName>style.visibility</p:attrName>
                                        </p:attrNameLst>
                                      </p:cBhvr>
                                      <p:to>
                                        <p:strVal val="visible"/>
                                      </p:to>
                                    </p:set>
                                    <p:animEffect transition="in" filter="wipe(left)">
                                      <p:cBhvr>
                                        <p:cTn id="27" dur="500"/>
                                        <p:tgtEl>
                                          <p:spTgt spid="137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37219">
                                            <p:txEl>
                                              <p:pRg st="5" end="5"/>
                                            </p:txEl>
                                          </p:spTgt>
                                        </p:tgtEl>
                                        <p:attrNameLst>
                                          <p:attrName>style.visibility</p:attrName>
                                        </p:attrNameLst>
                                      </p:cBhvr>
                                      <p:to>
                                        <p:strVal val="visible"/>
                                      </p:to>
                                    </p:set>
                                    <p:animEffect transition="in" filter="wipe(left)">
                                      <p:cBhvr>
                                        <p:cTn id="32" dur="500"/>
                                        <p:tgtEl>
                                          <p:spTgt spid="137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7500" y="43934"/>
            <a:ext cx="8637588" cy="1107996"/>
          </a:xfrm>
        </p:spPr>
        <p:txBody>
          <a:bodyPr/>
          <a:lstStyle/>
          <a:p>
            <a:r>
              <a:rPr lang="en-US" sz="6600" b="1" dirty="0" smtClean="0"/>
              <a:t>Ephesians 3:20-21 </a:t>
            </a:r>
            <a:endParaRPr lang="en-US" sz="6600" b="1" dirty="0"/>
          </a:p>
        </p:txBody>
      </p:sp>
      <p:sp>
        <p:nvSpPr>
          <p:cNvPr id="3" name="Content Placeholder 2"/>
          <p:cNvSpPr>
            <a:spLocks noGrp="1"/>
          </p:cNvSpPr>
          <p:nvPr>
            <p:ph idx="1"/>
          </p:nvPr>
        </p:nvSpPr>
        <p:spPr>
          <a:xfrm>
            <a:off x="0" y="1752600"/>
            <a:ext cx="9144000" cy="4419600"/>
          </a:xfrm>
        </p:spPr>
        <p:txBody>
          <a:bodyPr/>
          <a:lstStyle/>
          <a:p>
            <a:pPr marL="0" lvl="0" indent="0">
              <a:buNone/>
            </a:pPr>
            <a:r>
              <a:rPr lang="en-US" sz="3900" dirty="0" smtClean="0"/>
              <a:t>Now to Him who is able to do exceedingly abundantly above all that we ask or think, </a:t>
            </a:r>
            <a:r>
              <a:rPr lang="en-US" sz="3900" dirty="0" smtClean="0">
                <a:solidFill>
                  <a:srgbClr val="66FF33"/>
                </a:solidFill>
              </a:rPr>
              <a:t>according to </a:t>
            </a:r>
            <a:r>
              <a:rPr lang="en-US" sz="3900" b="1" dirty="0" smtClean="0">
                <a:solidFill>
                  <a:srgbClr val="66FF33"/>
                </a:solidFill>
              </a:rPr>
              <a:t>the power that works in us</a:t>
            </a:r>
            <a:r>
              <a:rPr lang="en-US" sz="3900" dirty="0" smtClean="0">
                <a:solidFill>
                  <a:srgbClr val="66FF33"/>
                </a:solidFill>
              </a:rPr>
              <a:t>,</a:t>
            </a:r>
          </a:p>
          <a:p>
            <a:pPr marL="0" lvl="0" indent="0">
              <a:buNone/>
            </a:pPr>
            <a:r>
              <a:rPr lang="en-US" sz="3900" dirty="0" smtClean="0"/>
              <a:t> 21 to Him be glory in the church by Christ Jesus to all generations, forever and ever. Amen.</a:t>
            </a:r>
          </a:p>
          <a:p>
            <a:pPr marL="0" lvl="0" indent="0">
              <a:buNone/>
            </a:pPr>
            <a:endParaRPr lang="en-US" sz="3600" dirty="0" smtClean="0"/>
          </a:p>
          <a:p>
            <a:pPr marL="0" indent="0">
              <a:buNone/>
            </a:pPr>
            <a:endParaRPr lang="en-US" sz="3600" dirty="0"/>
          </a:p>
        </p:txBody>
      </p:sp>
      <p:sp>
        <p:nvSpPr>
          <p:cNvPr id="4" name="TextBox 3"/>
          <p:cNvSpPr txBox="1"/>
          <p:nvPr/>
        </p:nvSpPr>
        <p:spPr>
          <a:xfrm>
            <a:off x="0" y="1244600"/>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extLst>
      <p:ext uri="{BB962C8B-B14F-4D97-AF65-F5344CB8AC3E}">
        <p14:creationId xmlns:p14="http://schemas.microsoft.com/office/powerpoint/2010/main" val="395160378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874711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bg>
      <p:bgPr>
        <a:solidFill>
          <a:schemeClr val="bg2"/>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17500" y="173038"/>
            <a:ext cx="8637588" cy="1311275"/>
          </a:xfrm>
        </p:spPr>
        <p:txBody>
          <a:bodyPr/>
          <a:lstStyle/>
          <a:p>
            <a:r>
              <a:rPr lang="en-US" altLang="en-US" sz="8000">
                <a:solidFill>
                  <a:schemeClr val="tx1"/>
                </a:solidFill>
              </a:rPr>
              <a:t>Luke 8:15</a:t>
            </a:r>
            <a:endParaRPr lang="en-US" altLang="en-US">
              <a:solidFill>
                <a:schemeClr val="tx1"/>
              </a:solidFill>
            </a:endParaRPr>
          </a:p>
        </p:txBody>
      </p:sp>
      <p:sp>
        <p:nvSpPr>
          <p:cNvPr id="5123" name="Rectangle 3"/>
          <p:cNvSpPr>
            <a:spLocks noGrp="1" noChangeArrowheads="1"/>
          </p:cNvSpPr>
          <p:nvPr>
            <p:ph type="body" idx="1"/>
          </p:nvPr>
        </p:nvSpPr>
        <p:spPr/>
        <p:txBody>
          <a:bodyPr/>
          <a:lstStyle/>
          <a:p>
            <a:pPr>
              <a:buFont typeface="Wingdings" pitchFamily="2" charset="2"/>
              <a:buNone/>
            </a:pPr>
            <a:r>
              <a:rPr lang="en-US" altLang="en-US" sz="5400">
                <a:latin typeface="Arial Narrow" pitchFamily="34" charset="0"/>
              </a:rPr>
              <a:t>15 “But the ones </a:t>
            </a:r>
            <a:r>
              <a:rPr lang="en-US" altLang="en-US" sz="5400" i="1">
                <a:latin typeface="Arial Narrow" pitchFamily="34" charset="0"/>
              </a:rPr>
              <a:t>that</a:t>
            </a:r>
            <a:r>
              <a:rPr lang="en-US" altLang="en-US" sz="5400">
                <a:latin typeface="Arial Narrow" pitchFamily="34" charset="0"/>
              </a:rPr>
              <a:t> fell on the good ground are those who, having heard the word with a noble and good heart, keep </a:t>
            </a:r>
            <a:r>
              <a:rPr lang="en-US" altLang="en-US" sz="5400" i="1">
                <a:latin typeface="Arial Narrow" pitchFamily="34" charset="0"/>
              </a:rPr>
              <a:t>it</a:t>
            </a:r>
            <a:r>
              <a:rPr lang="en-US" altLang="en-US" sz="5400">
                <a:latin typeface="Arial Narrow" pitchFamily="34" charset="0"/>
              </a:rPr>
              <a:t> and bear fruit with patience.</a:t>
            </a:r>
            <a:br>
              <a:rPr lang="en-US" altLang="en-US" sz="5400">
                <a:latin typeface="Arial Narrow" pitchFamily="34" charset="0"/>
              </a:rPr>
            </a:br>
            <a:endParaRPr lang="en-US" altLang="en-US" sz="5400">
              <a:latin typeface="Arial Narrow"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31141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7500" y="-85347"/>
            <a:ext cx="8637588" cy="1569660"/>
          </a:xfrm>
        </p:spPr>
        <p:txBody>
          <a:bodyPr/>
          <a:lstStyle/>
          <a:p>
            <a:r>
              <a:rPr lang="en-US" sz="4800" dirty="0" smtClean="0"/>
              <a:t>Evidence </a:t>
            </a:r>
            <a:r>
              <a:rPr lang="en-US" sz="4800" b="1" u="sng" dirty="0" smtClean="0"/>
              <a:t>He Is </a:t>
            </a:r>
            <a:r>
              <a:rPr lang="en-US" sz="4800" dirty="0" smtClean="0"/>
              <a:t>Leading us…</a:t>
            </a:r>
            <a:br>
              <a:rPr lang="en-US" sz="4800" dirty="0" smtClean="0"/>
            </a:br>
            <a:r>
              <a:rPr lang="en-US" sz="4800" dirty="0" smtClean="0"/>
              <a:t>Gal. 5</a:t>
            </a:r>
            <a:endParaRPr lang="en-US" sz="4800" dirty="0"/>
          </a:p>
        </p:txBody>
      </p:sp>
      <p:sp>
        <p:nvSpPr>
          <p:cNvPr id="6" name="Content Placeholder 5"/>
          <p:cNvSpPr>
            <a:spLocks noGrp="1"/>
          </p:cNvSpPr>
          <p:nvPr>
            <p:ph idx="1"/>
          </p:nvPr>
        </p:nvSpPr>
        <p:spPr>
          <a:xfrm>
            <a:off x="0" y="1676400"/>
            <a:ext cx="9143999" cy="4379913"/>
          </a:xfrm>
        </p:spPr>
        <p:txBody>
          <a:bodyPr/>
          <a:lstStyle/>
          <a:p>
            <a:pPr marL="0" indent="0">
              <a:buNone/>
            </a:pPr>
            <a:r>
              <a:rPr lang="en-US" sz="4000" dirty="0" smtClean="0"/>
              <a:t>22 But the fruit of the Spirit is </a:t>
            </a:r>
          </a:p>
          <a:p>
            <a:pPr marL="0" indent="0">
              <a:buNone/>
            </a:pPr>
            <a:r>
              <a:rPr lang="en-US" sz="4000" dirty="0"/>
              <a:t> </a:t>
            </a:r>
            <a:r>
              <a:rPr lang="en-US" sz="4000" dirty="0" smtClean="0"/>
              <a:t>  </a:t>
            </a:r>
            <a:r>
              <a:rPr lang="en-US" sz="4000" dirty="0" smtClean="0">
                <a:solidFill>
                  <a:srgbClr val="00FFFF"/>
                </a:solidFill>
              </a:rPr>
              <a:t>love, joy, peace, </a:t>
            </a:r>
          </a:p>
          <a:p>
            <a:pPr marL="0" indent="0">
              <a:buNone/>
            </a:pPr>
            <a:r>
              <a:rPr lang="en-US" sz="4000" dirty="0" smtClean="0">
                <a:solidFill>
                  <a:srgbClr val="00FFFF"/>
                </a:solidFill>
              </a:rPr>
              <a:t>   longsuffering, kindness, goodness, </a:t>
            </a:r>
          </a:p>
          <a:p>
            <a:pPr marL="0" indent="0">
              <a:buNone/>
            </a:pPr>
            <a:r>
              <a:rPr lang="en-US" sz="4000" dirty="0" smtClean="0">
                <a:solidFill>
                  <a:srgbClr val="00FFFF"/>
                </a:solidFill>
              </a:rPr>
              <a:t>   faithfulness, gentleness, self-control</a:t>
            </a:r>
            <a:r>
              <a:rPr lang="en-US" sz="4000" dirty="0" smtClean="0"/>
              <a:t>. </a:t>
            </a:r>
          </a:p>
          <a:p>
            <a:r>
              <a:rPr lang="en-US" sz="4000" dirty="0" smtClean="0"/>
              <a:t>Against such there is no law. (NKJV)</a:t>
            </a:r>
          </a:p>
          <a:p>
            <a:pPr marL="0" indent="0">
              <a:buNone/>
            </a:pPr>
            <a:r>
              <a:rPr lang="en-US" sz="4400" b="1" dirty="0" smtClean="0">
                <a:solidFill>
                  <a:srgbClr val="66FF33"/>
                </a:solidFill>
              </a:rPr>
              <a:t>Do we allow Him to work in us?</a:t>
            </a:r>
            <a:endParaRPr lang="en-US" sz="4000" b="1" dirty="0" smtClean="0">
              <a:solidFill>
                <a:srgbClr val="66FF33"/>
              </a:solidFill>
            </a:endParaRPr>
          </a:p>
        </p:txBody>
      </p:sp>
    </p:spTree>
    <p:extLst>
      <p:ext uri="{BB962C8B-B14F-4D97-AF65-F5344CB8AC3E}">
        <p14:creationId xmlns:p14="http://schemas.microsoft.com/office/powerpoint/2010/main" val="103909179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 calcmode="lin" valueType="num">
                                      <p:cBhvr>
                                        <p:cTn id="7" dur="500" fill="hold"/>
                                        <p:tgtEl>
                                          <p:spTgt spid="6">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6">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7500" y="653316"/>
            <a:ext cx="8637588" cy="830997"/>
          </a:xfrm>
        </p:spPr>
        <p:txBody>
          <a:bodyPr/>
          <a:lstStyle/>
          <a:p>
            <a:r>
              <a:rPr lang="en-US" sz="4800" b="1" dirty="0" smtClean="0"/>
              <a:t>Whenever we read scripture</a:t>
            </a:r>
            <a:endParaRPr lang="en-US" sz="4800" b="1" dirty="0"/>
          </a:p>
        </p:txBody>
      </p:sp>
      <p:sp>
        <p:nvSpPr>
          <p:cNvPr id="3" name="Content Placeholder 2"/>
          <p:cNvSpPr>
            <a:spLocks noGrp="1"/>
          </p:cNvSpPr>
          <p:nvPr>
            <p:ph idx="1"/>
          </p:nvPr>
        </p:nvSpPr>
        <p:spPr/>
        <p:txBody>
          <a:bodyPr/>
          <a:lstStyle/>
          <a:p>
            <a:r>
              <a:rPr lang="en-US" sz="4800" b="1" dirty="0" smtClean="0">
                <a:solidFill>
                  <a:srgbClr val="66FF33"/>
                </a:solidFill>
              </a:rPr>
              <a:t>Do we think this is the Spirit of God… </a:t>
            </a:r>
          </a:p>
          <a:p>
            <a:pPr marL="0" indent="0">
              <a:buNone/>
            </a:pPr>
            <a:r>
              <a:rPr lang="en-US" sz="4800" b="1" dirty="0">
                <a:solidFill>
                  <a:srgbClr val="66FF33"/>
                </a:solidFill>
              </a:rPr>
              <a:t> </a:t>
            </a:r>
            <a:r>
              <a:rPr lang="en-US" sz="4800" b="1" dirty="0" smtClean="0">
                <a:solidFill>
                  <a:srgbClr val="66FF33"/>
                </a:solidFill>
              </a:rPr>
              <a:t> … speaking?</a:t>
            </a:r>
          </a:p>
          <a:p>
            <a:pPr marL="0" indent="0">
              <a:buNone/>
            </a:pPr>
            <a:r>
              <a:rPr lang="en-US" sz="4800" b="1" dirty="0">
                <a:solidFill>
                  <a:srgbClr val="66FF33"/>
                </a:solidFill>
              </a:rPr>
              <a:t> </a:t>
            </a:r>
            <a:r>
              <a:rPr lang="en-US" sz="4800" b="1" dirty="0" smtClean="0">
                <a:solidFill>
                  <a:srgbClr val="66FF33"/>
                </a:solidFill>
              </a:rPr>
              <a:t> … speaking to me?</a:t>
            </a:r>
            <a:endParaRPr lang="en-US" sz="4000" b="1" dirty="0">
              <a:solidFill>
                <a:srgbClr val="66FF33"/>
              </a:solidFill>
            </a:endParaRPr>
          </a:p>
        </p:txBody>
      </p:sp>
    </p:spTree>
    <p:extLst>
      <p:ext uri="{BB962C8B-B14F-4D97-AF65-F5344CB8AC3E}">
        <p14:creationId xmlns:p14="http://schemas.microsoft.com/office/powerpoint/2010/main" val="346844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7500" y="295275"/>
            <a:ext cx="8637588" cy="1189038"/>
          </a:xfrm>
        </p:spPr>
        <p:txBody>
          <a:bodyPr/>
          <a:lstStyle/>
          <a:p>
            <a:r>
              <a:rPr lang="en-US" altLang="en-US" sz="7200">
                <a:solidFill>
                  <a:schemeClr val="tx1"/>
                </a:solidFill>
              </a:rPr>
              <a:t>1 Corinthians 3:1-3</a:t>
            </a:r>
            <a:endParaRPr lang="en-US" altLang="en-US">
              <a:solidFill>
                <a:schemeClr val="tx1"/>
              </a:solidFill>
            </a:endParaRPr>
          </a:p>
        </p:txBody>
      </p:sp>
      <p:sp>
        <p:nvSpPr>
          <p:cNvPr id="9219" name="Rectangle 3"/>
          <p:cNvSpPr>
            <a:spLocks noGrp="1" noChangeArrowheads="1"/>
          </p:cNvSpPr>
          <p:nvPr>
            <p:ph type="body" idx="1"/>
          </p:nvPr>
        </p:nvSpPr>
        <p:spPr/>
        <p:txBody>
          <a:bodyPr/>
          <a:lstStyle/>
          <a:p>
            <a:pPr>
              <a:buFont typeface="Wingdings" pitchFamily="2" charset="2"/>
              <a:buNone/>
            </a:pPr>
            <a:r>
              <a:rPr lang="en-US" altLang="en-US">
                <a:latin typeface="Arial Narrow" pitchFamily="34" charset="0"/>
              </a:rPr>
              <a:t>And I, brethren, could not speak to you as to spiritual </a:t>
            </a:r>
            <a:r>
              <a:rPr lang="en-US" altLang="en-US" i="1">
                <a:latin typeface="Arial Narrow" pitchFamily="34" charset="0"/>
              </a:rPr>
              <a:t>people</a:t>
            </a:r>
            <a:r>
              <a:rPr lang="en-US" altLang="en-US">
                <a:latin typeface="Arial Narrow" pitchFamily="34" charset="0"/>
              </a:rPr>
              <a:t> but as to carnal, as to babes in Christ.2 I fed you with milk and not with solid food; for until now you were not able </a:t>
            </a:r>
            <a:r>
              <a:rPr lang="en-US" altLang="en-US" i="1">
                <a:latin typeface="Arial Narrow" pitchFamily="34" charset="0"/>
              </a:rPr>
              <a:t>to</a:t>
            </a:r>
            <a:r>
              <a:rPr lang="en-US" altLang="en-US">
                <a:latin typeface="Arial Narrow" pitchFamily="34" charset="0"/>
              </a:rPr>
              <a:t> </a:t>
            </a:r>
            <a:r>
              <a:rPr lang="en-US" altLang="en-US" i="1">
                <a:latin typeface="Arial Narrow" pitchFamily="34" charset="0"/>
              </a:rPr>
              <a:t>receive</a:t>
            </a:r>
            <a:r>
              <a:rPr lang="en-US" altLang="en-US">
                <a:latin typeface="Arial Narrow" pitchFamily="34" charset="0"/>
              </a:rPr>
              <a:t> </a:t>
            </a:r>
            <a:r>
              <a:rPr lang="en-US" altLang="en-US" i="1">
                <a:latin typeface="Arial Narrow" pitchFamily="34" charset="0"/>
              </a:rPr>
              <a:t>it,</a:t>
            </a:r>
            <a:r>
              <a:rPr lang="en-US" altLang="en-US">
                <a:latin typeface="Arial Narrow" pitchFamily="34" charset="0"/>
              </a:rPr>
              <a:t> and even now you are still not able;3 for you are still carnal. For where </a:t>
            </a:r>
            <a:r>
              <a:rPr lang="en-US" altLang="en-US" i="1">
                <a:latin typeface="Arial Narrow" pitchFamily="34" charset="0"/>
              </a:rPr>
              <a:t>there</a:t>
            </a:r>
            <a:r>
              <a:rPr lang="en-US" altLang="en-US">
                <a:latin typeface="Arial Narrow" pitchFamily="34" charset="0"/>
              </a:rPr>
              <a:t> </a:t>
            </a:r>
            <a:r>
              <a:rPr lang="en-US" altLang="en-US" i="1">
                <a:latin typeface="Arial Narrow" pitchFamily="34" charset="0"/>
              </a:rPr>
              <a:t>are</a:t>
            </a:r>
            <a:r>
              <a:rPr lang="en-US" altLang="en-US">
                <a:latin typeface="Arial Narrow" pitchFamily="34" charset="0"/>
              </a:rPr>
              <a:t> envy, strife, and divisions among you, are you not carnal and behaving like </a:t>
            </a:r>
            <a:r>
              <a:rPr lang="en-US" altLang="en-US" i="1">
                <a:latin typeface="Arial Narrow" pitchFamily="34" charset="0"/>
              </a:rPr>
              <a:t>mere</a:t>
            </a:r>
            <a:r>
              <a:rPr lang="en-US" altLang="en-US">
                <a:latin typeface="Arial Narrow" pitchFamily="34" charset="0"/>
              </a:rPr>
              <a:t> men?</a:t>
            </a:r>
          </a:p>
        </p:txBody>
      </p:sp>
      <p:sp>
        <p:nvSpPr>
          <p:cNvPr id="9220" name="Line 4"/>
          <p:cNvSpPr>
            <a:spLocks noChangeShapeType="1"/>
          </p:cNvSpPr>
          <p:nvPr/>
        </p:nvSpPr>
        <p:spPr bwMode="ltGray">
          <a:xfrm>
            <a:off x="2819400" y="2438400"/>
            <a:ext cx="53340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221" name="Line 5"/>
          <p:cNvSpPr>
            <a:spLocks noChangeShapeType="1"/>
          </p:cNvSpPr>
          <p:nvPr/>
        </p:nvSpPr>
        <p:spPr bwMode="ltGray">
          <a:xfrm>
            <a:off x="2209800" y="3962400"/>
            <a:ext cx="30480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9222" name="Line 6"/>
          <p:cNvSpPr>
            <a:spLocks noChangeShapeType="1"/>
          </p:cNvSpPr>
          <p:nvPr/>
        </p:nvSpPr>
        <p:spPr bwMode="ltGray">
          <a:xfrm>
            <a:off x="3581400" y="4419600"/>
            <a:ext cx="30480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 name="TextBox 1"/>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wipe(left)">
                                      <p:cBhvr>
                                        <p:cTn id="7" dur="500"/>
                                        <p:tgtEl>
                                          <p:spTgt spid="9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gtEl>
                                        <p:attrNameLst>
                                          <p:attrName>style.visibility</p:attrName>
                                        </p:attrNameLst>
                                      </p:cBhvr>
                                      <p:to>
                                        <p:strVal val="visible"/>
                                      </p:to>
                                    </p:set>
                                    <p:animEffect transition="in" filter="wipe(left)">
                                      <p:cBhvr>
                                        <p:cTn id="12" dur="500"/>
                                        <p:tgtEl>
                                          <p:spTgt spid="922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22"/>
                                        </p:tgtEl>
                                        <p:attrNameLst>
                                          <p:attrName>style.visibility</p:attrName>
                                        </p:attrNameLst>
                                      </p:cBhvr>
                                      <p:to>
                                        <p:strVal val="visible"/>
                                      </p:to>
                                    </p:set>
                                    <p:animEffect transition="in" filter="wipe(left)">
                                      <p:cBhvr>
                                        <p:cTn id="17"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1" grpId="0" animBg="1"/>
      <p:bldP spid="92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7500" y="295275"/>
            <a:ext cx="8637588" cy="1189038"/>
          </a:xfrm>
        </p:spPr>
        <p:txBody>
          <a:bodyPr/>
          <a:lstStyle/>
          <a:p>
            <a:r>
              <a:rPr lang="en-US" altLang="en-US" sz="7200">
                <a:solidFill>
                  <a:schemeClr val="tx1"/>
                </a:solidFill>
              </a:rPr>
              <a:t>2 Timothy 3:5</a:t>
            </a:r>
            <a:endParaRPr lang="en-US" altLang="en-US">
              <a:solidFill>
                <a:schemeClr val="tx1"/>
              </a:solidFill>
            </a:endParaRPr>
          </a:p>
        </p:txBody>
      </p:sp>
      <p:sp>
        <p:nvSpPr>
          <p:cNvPr id="11267" name="Rectangle 3"/>
          <p:cNvSpPr>
            <a:spLocks noGrp="1" noChangeArrowheads="1"/>
          </p:cNvSpPr>
          <p:nvPr>
            <p:ph type="body" idx="1"/>
          </p:nvPr>
        </p:nvSpPr>
        <p:spPr/>
        <p:txBody>
          <a:bodyPr/>
          <a:lstStyle/>
          <a:p>
            <a:pPr>
              <a:buFont typeface="Wingdings" pitchFamily="2" charset="2"/>
              <a:buNone/>
            </a:pPr>
            <a:r>
              <a:rPr lang="en-US" altLang="en-US" sz="6000" dirty="0">
                <a:latin typeface="Arial Narrow" pitchFamily="34" charset="0"/>
              </a:rPr>
              <a:t>5 having a form of godliness but denying its power. </a:t>
            </a:r>
            <a:endParaRPr lang="en-US" altLang="en-US" sz="6000" dirty="0" smtClean="0">
              <a:latin typeface="Arial Narrow" pitchFamily="34" charset="0"/>
            </a:endParaRPr>
          </a:p>
          <a:p>
            <a:pPr>
              <a:buFont typeface="Wingdings" pitchFamily="2" charset="2"/>
              <a:buNone/>
            </a:pPr>
            <a:r>
              <a:rPr lang="en-US" altLang="en-US" sz="6000" dirty="0" smtClean="0">
                <a:latin typeface="Arial Narrow" pitchFamily="34" charset="0"/>
              </a:rPr>
              <a:t>And </a:t>
            </a:r>
            <a:r>
              <a:rPr lang="en-US" altLang="en-US" sz="6000" dirty="0">
                <a:latin typeface="Arial Narrow" pitchFamily="34" charset="0"/>
              </a:rPr>
              <a:t>from such people turn away!</a:t>
            </a:r>
            <a:endParaRPr lang="en-US" altLang="en-US" dirty="0">
              <a:latin typeface="Arial Narrow" pitchFamily="34" charset="0"/>
            </a:endParaRPr>
          </a:p>
        </p:txBody>
      </p:sp>
      <p:sp>
        <p:nvSpPr>
          <p:cNvPr id="11268" name="Line 4"/>
          <p:cNvSpPr>
            <a:spLocks noChangeShapeType="1"/>
          </p:cNvSpPr>
          <p:nvPr/>
        </p:nvSpPr>
        <p:spPr bwMode="ltGray">
          <a:xfrm>
            <a:off x="2971800" y="2819400"/>
            <a:ext cx="5181600" cy="0"/>
          </a:xfrm>
          <a:prstGeom prst="line">
            <a:avLst/>
          </a:prstGeom>
          <a:noFill/>
          <a:ln w="635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7" name="TextBox 6"/>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wipe(left)">
                                      <p:cBhvr>
                                        <p:cTn id="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2"/>
        </a:solidFill>
        <a:effectLst/>
      </p:bgPr>
    </p:bg>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304800" y="228600"/>
            <a:ext cx="8610600" cy="3581400"/>
          </a:xfrm>
        </p:spPr>
        <p:txBody>
          <a:bodyPr/>
          <a:lstStyle/>
          <a:p>
            <a:pPr>
              <a:buFont typeface="Wingdings" pitchFamily="2" charset="2"/>
              <a:buNone/>
            </a:pPr>
            <a:r>
              <a:rPr lang="en-US" altLang="en-US" sz="4400" b="1" dirty="0">
                <a:solidFill>
                  <a:srgbClr val="FF0000"/>
                </a:solidFill>
              </a:rPr>
              <a:t>Romans 1:16</a:t>
            </a:r>
            <a:r>
              <a:rPr lang="en-US" altLang="en-US" sz="4400" dirty="0">
                <a:latin typeface="Arial Narrow" pitchFamily="34" charset="0"/>
              </a:rPr>
              <a:t> For I am not ashamed of the gospel of Christ, for it is the </a:t>
            </a:r>
            <a:r>
              <a:rPr lang="en-US" altLang="en-US" sz="4400" b="1" u="sng" dirty="0">
                <a:latin typeface="Arial Narrow" pitchFamily="34" charset="0"/>
              </a:rPr>
              <a:t>power of God to salvation </a:t>
            </a:r>
            <a:r>
              <a:rPr lang="en-US" altLang="en-US" sz="4400" dirty="0">
                <a:latin typeface="Arial Narrow" pitchFamily="34" charset="0"/>
              </a:rPr>
              <a:t>for everyone </a:t>
            </a:r>
            <a:r>
              <a:rPr lang="en-US" altLang="en-US" sz="4400" b="1" u="sng" dirty="0">
                <a:effectLst>
                  <a:outerShdw blurRad="38100" dist="38100" dir="2700000" algn="tl">
                    <a:srgbClr val="000000">
                      <a:alpha val="43137"/>
                    </a:srgbClr>
                  </a:outerShdw>
                </a:effectLst>
                <a:latin typeface="Arial Narrow" pitchFamily="34" charset="0"/>
              </a:rPr>
              <a:t>who believes</a:t>
            </a:r>
            <a:r>
              <a:rPr lang="en-US" altLang="en-US" sz="4400" dirty="0">
                <a:latin typeface="Arial Narrow" pitchFamily="34" charset="0"/>
              </a:rPr>
              <a:t>, for the Jew first and also for the Greek.</a:t>
            </a:r>
          </a:p>
        </p:txBody>
      </p:sp>
      <p:sp>
        <p:nvSpPr>
          <p:cNvPr id="36868" name="Text Box 4"/>
          <p:cNvSpPr txBox="1">
            <a:spLocks noChangeArrowheads="1"/>
          </p:cNvSpPr>
          <p:nvPr/>
        </p:nvSpPr>
        <p:spPr bwMode="ltGray">
          <a:xfrm>
            <a:off x="0" y="3962400"/>
            <a:ext cx="9145588"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400" dirty="0" smtClean="0">
                <a:solidFill>
                  <a:srgbClr val="00FF00"/>
                </a:solidFill>
                <a:latin typeface="Berlin Sans FB Demi" panose="020E0802020502020306" pitchFamily="34" charset="0"/>
              </a:rPr>
              <a:t>What gives God’s word this power</a:t>
            </a:r>
            <a:r>
              <a:rPr lang="en-US" altLang="en-US" sz="4400" dirty="0" smtClean="0">
                <a:solidFill>
                  <a:srgbClr val="00FF00"/>
                </a:solidFill>
                <a:latin typeface="Berlin Sans FB Demi" panose="020E0802020502020306" pitchFamily="34" charset="0"/>
              </a:rPr>
              <a:t>?</a:t>
            </a:r>
            <a:endParaRPr lang="en-US" altLang="en-US" sz="4400" dirty="0">
              <a:solidFill>
                <a:srgbClr val="00FF00"/>
              </a:solidFill>
              <a:latin typeface="Berlin Sans FB Demi" panose="020E0802020502020306" pitchFamily="34" charset="0"/>
            </a:endParaRPr>
          </a:p>
        </p:txBody>
      </p:sp>
      <p:sp>
        <p:nvSpPr>
          <p:cNvPr id="4" name="TextBox 3"/>
          <p:cNvSpPr txBox="1"/>
          <p:nvPr/>
        </p:nvSpPr>
        <p:spPr>
          <a:xfrm>
            <a:off x="0" y="29865"/>
            <a:ext cx="4724400" cy="461665"/>
          </a:xfrm>
          <a:prstGeom prst="rect">
            <a:avLst/>
          </a:prstGeom>
          <a:noFill/>
        </p:spPr>
        <p:txBody>
          <a:bodyPr wrap="square" rtlCol="0">
            <a:spAutoFit/>
          </a:bodyPr>
          <a:lstStyle/>
          <a:p>
            <a:r>
              <a:rPr lang="en-US" dirty="0" smtClean="0">
                <a:solidFill>
                  <a:srgbClr val="00FFFF"/>
                </a:solidFill>
                <a:latin typeface="Rockwell Extra Bold" panose="02060903040505020403" pitchFamily="18" charset="0"/>
              </a:rPr>
              <a:t>The Holy Spirit says…</a:t>
            </a:r>
            <a:endParaRPr lang="en-US" dirty="0">
              <a:solidFill>
                <a:srgbClr val="00FFFF"/>
              </a:solidFill>
              <a:latin typeface="Rockwell Extra Bold" panose="02060903040505020403"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6868">
                                            <p:txEl>
                                              <p:pRg st="0" end="0"/>
                                            </p:txEl>
                                          </p:spTgt>
                                        </p:tgtEl>
                                        <p:attrNameLst>
                                          <p:attrName>style.visibility</p:attrName>
                                        </p:attrNameLst>
                                      </p:cBhvr>
                                      <p:to>
                                        <p:strVal val="visible"/>
                                      </p:to>
                                    </p:set>
                                    <p:animEffect transition="in" filter="fade">
                                      <p:cBhvr>
                                        <p:cTn id="7" dur="1000"/>
                                        <p:tgtEl>
                                          <p:spTgt spid="36868">
                                            <p:txEl>
                                              <p:pRg st="0" end="0"/>
                                            </p:txEl>
                                          </p:spTgt>
                                        </p:tgtEl>
                                      </p:cBhvr>
                                    </p:animEffect>
                                    <p:anim calcmode="lin" valueType="num">
                                      <p:cBhvr>
                                        <p:cTn id="8" dur="1000" fill="hold"/>
                                        <p:tgtEl>
                                          <p:spTgt spid="3686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86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rtsy">
  <a:themeElements>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fontScheme name="Arts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rtsy 1">
        <a:dk1>
          <a:srgbClr val="000000"/>
        </a:dk1>
        <a:lt1>
          <a:srgbClr val="FFFFCC"/>
        </a:lt1>
        <a:dk2>
          <a:srgbClr val="4D4D4D"/>
        </a:dk2>
        <a:lt2>
          <a:srgbClr val="FFCC00"/>
        </a:lt2>
        <a:accent1>
          <a:srgbClr val="808000"/>
        </a:accent1>
        <a:accent2>
          <a:srgbClr val="CC9900"/>
        </a:accent2>
        <a:accent3>
          <a:srgbClr val="B2B2B2"/>
        </a:accent3>
        <a:accent4>
          <a:srgbClr val="DADAAE"/>
        </a:accent4>
        <a:accent5>
          <a:srgbClr val="C0C0AA"/>
        </a:accent5>
        <a:accent6>
          <a:srgbClr val="B98A00"/>
        </a:accent6>
        <a:hlink>
          <a:srgbClr val="CC6600"/>
        </a:hlink>
        <a:folHlink>
          <a:srgbClr val="969696"/>
        </a:folHlink>
      </a:clrScheme>
      <a:clrMap bg1="dk2" tx1="lt1" bg2="dk1" tx2="lt2" accent1="accent1" accent2="accent2" accent3="accent3" accent4="accent4" accent5="accent5" accent6="accent6" hlink="hlink" folHlink="folHlink"/>
    </a:extraClrScheme>
    <a:extraClrScheme>
      <a:clrScheme name="Artsy 2">
        <a:dk1>
          <a:srgbClr val="660033"/>
        </a:dk1>
        <a:lt1>
          <a:srgbClr val="FFFFFF"/>
        </a:lt1>
        <a:dk2>
          <a:srgbClr val="B60009"/>
        </a:dk2>
        <a:lt2>
          <a:srgbClr val="B2B2B2"/>
        </a:lt2>
        <a:accent1>
          <a:srgbClr val="CCCC00"/>
        </a:accent1>
        <a:accent2>
          <a:srgbClr val="DE9ABC"/>
        </a:accent2>
        <a:accent3>
          <a:srgbClr val="FFFFFF"/>
        </a:accent3>
        <a:accent4>
          <a:srgbClr val="56002A"/>
        </a:accent4>
        <a:accent5>
          <a:srgbClr val="E2E2AA"/>
        </a:accent5>
        <a:accent6>
          <a:srgbClr val="C98BAA"/>
        </a:accent6>
        <a:hlink>
          <a:srgbClr val="FFAFAF"/>
        </a:hlink>
        <a:folHlink>
          <a:srgbClr val="969696"/>
        </a:folHlink>
      </a:clrScheme>
      <a:clrMap bg1="lt1" tx1="dk1" bg2="lt2" tx2="dk2" accent1="accent1" accent2="accent2" accent3="accent3" accent4="accent4" accent5="accent5" accent6="accent6" hlink="hlink" folHlink="folHlink"/>
    </a:extraClrScheme>
    <a:extraClrScheme>
      <a:clrScheme name="Artsy 3">
        <a:dk1>
          <a:srgbClr val="000000"/>
        </a:dk1>
        <a:lt1>
          <a:srgbClr val="FFFFFF"/>
        </a:lt1>
        <a:dk2>
          <a:srgbClr val="000000"/>
        </a:dk2>
        <a:lt2>
          <a:srgbClr val="B2B2B2"/>
        </a:lt2>
        <a:accent1>
          <a:srgbClr val="C0C0C0"/>
        </a:accent1>
        <a:accent2>
          <a:srgbClr val="DDDDDD"/>
        </a:accent2>
        <a:accent3>
          <a:srgbClr val="FFFFFF"/>
        </a:accent3>
        <a:accent4>
          <a:srgbClr val="000000"/>
        </a:accent4>
        <a:accent5>
          <a:srgbClr val="DCDCDC"/>
        </a:accent5>
        <a:accent6>
          <a:srgbClr val="C8C8C8"/>
        </a:accent6>
        <a:hlink>
          <a:srgbClr val="808080"/>
        </a:hlink>
        <a:folHlink>
          <a:srgbClr val="969696"/>
        </a:folHlink>
      </a:clrScheme>
      <a:clrMap bg1="lt1" tx1="dk1" bg2="lt2" tx2="dk2" accent1="accent1" accent2="accent2" accent3="accent3" accent4="accent4" accent5="accent5" accent6="accent6" hlink="hlink" folHlink="folHlink"/>
    </a:extraClrScheme>
    <a:extraClrScheme>
      <a:clrScheme name="Artsy 4">
        <a:dk1>
          <a:srgbClr val="2C2C42"/>
        </a:dk1>
        <a:lt1>
          <a:srgbClr val="FFFFCC"/>
        </a:lt1>
        <a:dk2>
          <a:srgbClr val="666699"/>
        </a:dk2>
        <a:lt2>
          <a:srgbClr val="FFCC00"/>
        </a:lt2>
        <a:accent1>
          <a:srgbClr val="FF9933"/>
        </a:accent1>
        <a:accent2>
          <a:srgbClr val="808000"/>
        </a:accent2>
        <a:accent3>
          <a:srgbClr val="B8B8CA"/>
        </a:accent3>
        <a:accent4>
          <a:srgbClr val="DADAAE"/>
        </a:accent4>
        <a:accent5>
          <a:srgbClr val="FFCAAD"/>
        </a:accent5>
        <a:accent6>
          <a:srgbClr val="737300"/>
        </a:accent6>
        <a:hlink>
          <a:srgbClr val="CC6600"/>
        </a:hlink>
        <a:folHlink>
          <a:srgbClr val="333399"/>
        </a:folHlink>
      </a:clrScheme>
      <a:clrMap bg1="dk2" tx1="lt1" bg2="dk1" tx2="lt2" accent1="accent1" accent2="accent2" accent3="accent3" accent4="accent4" accent5="accent5" accent6="accent6" hlink="hlink" folHlink="folHlink"/>
    </a:extraClrScheme>
    <a:extraClrScheme>
      <a:clrScheme name="Artsy 5">
        <a:dk1>
          <a:srgbClr val="50000F"/>
        </a:dk1>
        <a:lt1>
          <a:srgbClr val="FFCC00"/>
        </a:lt1>
        <a:dk2>
          <a:srgbClr val="800000"/>
        </a:dk2>
        <a:lt2>
          <a:srgbClr val="FFFFCC"/>
        </a:lt2>
        <a:accent1>
          <a:srgbClr val="808000"/>
        </a:accent1>
        <a:accent2>
          <a:srgbClr val="993366"/>
        </a:accent2>
        <a:accent3>
          <a:srgbClr val="C0AAAA"/>
        </a:accent3>
        <a:accent4>
          <a:srgbClr val="DAAE00"/>
        </a:accent4>
        <a:accent5>
          <a:srgbClr val="C0C0AA"/>
        </a:accent5>
        <a:accent6>
          <a:srgbClr val="8A2D5C"/>
        </a:accent6>
        <a:hlink>
          <a:srgbClr val="FF5050"/>
        </a:hlink>
        <a:folHlink>
          <a:srgbClr val="993300"/>
        </a:folHlink>
      </a:clrScheme>
      <a:clrMap bg1="dk2" tx1="lt1" bg2="dk1" tx2="lt2" accent1="accent1" accent2="accent2" accent3="accent3" accent4="accent4" accent5="accent5" accent6="accent6" hlink="hlink" folHlink="folHlink"/>
    </a:extraClrScheme>
    <a:extraClrScheme>
      <a:clrScheme name="Artsy 6">
        <a:dk1>
          <a:srgbClr val="333300"/>
        </a:dk1>
        <a:lt1>
          <a:srgbClr val="FFCC00"/>
        </a:lt1>
        <a:dk2>
          <a:srgbClr val="666633"/>
        </a:dk2>
        <a:lt2>
          <a:srgbClr val="FFFFCC"/>
        </a:lt2>
        <a:accent1>
          <a:srgbClr val="8F7401"/>
        </a:accent1>
        <a:accent2>
          <a:srgbClr val="CC6600"/>
        </a:accent2>
        <a:accent3>
          <a:srgbClr val="B8B8AD"/>
        </a:accent3>
        <a:accent4>
          <a:srgbClr val="DAAE00"/>
        </a:accent4>
        <a:accent5>
          <a:srgbClr val="C6BCAA"/>
        </a:accent5>
        <a:accent6>
          <a:srgbClr val="B95C00"/>
        </a:accent6>
        <a:hlink>
          <a:srgbClr val="666699"/>
        </a:hlink>
        <a:folHlink>
          <a:srgbClr val="808000"/>
        </a:folHlink>
      </a:clrScheme>
      <a:clrMap bg1="dk2" tx1="lt1" bg2="dk1" tx2="lt2" accent1="accent1" accent2="accent2" accent3="accent3" accent4="accent4" accent5="accent5" accent6="accent6" hlink="hlink" folHlink="folHlink"/>
    </a:extraClrScheme>
    <a:extraClrScheme>
      <a:clrScheme name="Artsy 7">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Designs\ARTSY.POT</Template>
  <TotalTime>5280</TotalTime>
  <Words>3113</Words>
  <Application>Microsoft Office PowerPoint</Application>
  <PresentationFormat>On-screen Show (4:3)</PresentationFormat>
  <Paragraphs>317</Paragraphs>
  <Slides>46</Slides>
  <Notes>44</Notes>
  <HiddenSlides>2</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Artsy</vt:lpstr>
      <vt:lpstr>Elohiym - God</vt:lpstr>
      <vt:lpstr>Holy Spirit-</vt:lpstr>
      <vt:lpstr>So how does He work today</vt:lpstr>
      <vt:lpstr>Evidence He’s NOT Leading us…Gal. 5</vt:lpstr>
      <vt:lpstr>Evidence He Is Leading us… Gal. 5</vt:lpstr>
      <vt:lpstr>Whenever we read scripture</vt:lpstr>
      <vt:lpstr>1 Corinthians 3:1-3</vt:lpstr>
      <vt:lpstr>2 Timothy 3:5</vt:lpstr>
      <vt:lpstr>PowerPoint Presentation</vt:lpstr>
      <vt:lpstr>Fact Keepers “church goers”</vt:lpstr>
      <vt:lpstr>Fact Keepers</vt:lpstr>
      <vt:lpstr>They Use God’s Word with great energies in discussing “whys” &amp; “what ifs” but…</vt:lpstr>
      <vt:lpstr>God’s Covenant</vt:lpstr>
      <vt:lpstr>Symptoms of “Fact Keepers”</vt:lpstr>
      <vt:lpstr>Problem is: </vt:lpstr>
      <vt:lpstr>Matthew 15:8-9</vt:lpstr>
      <vt:lpstr>2 Corinthians 3:2-11</vt:lpstr>
      <vt:lpstr>PowerPoint Presentation</vt:lpstr>
      <vt:lpstr>Letter – “Gramma “ 1121</vt:lpstr>
      <vt:lpstr>PowerPoint Presentation</vt:lpstr>
      <vt:lpstr>Can the Spirit work separate &amp; apart from the word?</vt:lpstr>
      <vt:lpstr>PowerPoint Presentation</vt:lpstr>
      <vt:lpstr>Ephesians 3:18-19</vt:lpstr>
      <vt:lpstr>Embrace, Approach, Research God’s Word As a Mere Document…</vt:lpstr>
      <vt:lpstr>PowerPoint Presentation</vt:lpstr>
      <vt:lpstr>Romans 2:29</vt:lpstr>
      <vt:lpstr>Romans 7:6</vt:lpstr>
      <vt:lpstr>The Spirit work?</vt:lpstr>
      <vt:lpstr>PowerPoint Presentation</vt:lpstr>
      <vt:lpstr>John 6:61-63</vt:lpstr>
      <vt:lpstr>John 17:20-22</vt:lpstr>
      <vt:lpstr>1 Peter 1:22-23</vt:lpstr>
      <vt:lpstr>Do we merely use the word to conform to the requirements of what others expect of us?</vt:lpstr>
      <vt:lpstr>Should we allow the Spirit to use His  Word to transform our hearts and lives into the image of Christ? </vt:lpstr>
      <vt:lpstr>Romans 5:5</vt:lpstr>
      <vt:lpstr>Romans 8:27-29</vt:lpstr>
      <vt:lpstr>Romans 8:27-29</vt:lpstr>
      <vt:lpstr>How is Love To God Shown?</vt:lpstr>
      <vt:lpstr>Know &amp; Obey</vt:lpstr>
      <vt:lpstr>We determine that by:</vt:lpstr>
      <vt:lpstr>So What Must I Do To Obey?</vt:lpstr>
      <vt:lpstr>Eph. 3:16-19</vt:lpstr>
      <vt:lpstr>Ephesians 3:20-21 </vt:lpstr>
      <vt:lpstr>PowerPoint Presentation</vt:lpstr>
      <vt:lpstr>Luke 8:15</vt:lpstr>
      <vt:lpstr>PowerPoint Presentation</vt:lpstr>
    </vt:vector>
  </TitlesOfParts>
  <Company>Kleinwood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 Of Peoples Hearts</dc:title>
  <dc:creator>Ricky Shanks</dc:creator>
  <cp:lastModifiedBy>Ricky</cp:lastModifiedBy>
  <cp:revision>69</cp:revision>
  <cp:lastPrinted>2022-01-29T14:18:01Z</cp:lastPrinted>
  <dcterms:created xsi:type="dcterms:W3CDTF">1999-11-05T17:48:04Z</dcterms:created>
  <dcterms:modified xsi:type="dcterms:W3CDTF">2022-01-30T13:28:10Z</dcterms:modified>
</cp:coreProperties>
</file>