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257" r:id="rId3"/>
    <p:sldId id="256" r:id="rId4"/>
    <p:sldId id="258" r:id="rId5"/>
    <p:sldId id="266" r:id="rId6"/>
    <p:sldId id="276" r:id="rId7"/>
    <p:sldId id="259" r:id="rId8"/>
    <p:sldId id="272" r:id="rId9"/>
    <p:sldId id="267" r:id="rId10"/>
    <p:sldId id="282" r:id="rId11"/>
    <p:sldId id="283" r:id="rId12"/>
    <p:sldId id="284" r:id="rId13"/>
    <p:sldId id="271" r:id="rId14"/>
    <p:sldId id="273" r:id="rId15"/>
    <p:sldId id="278" r:id="rId16"/>
    <p:sldId id="288" r:id="rId17"/>
    <p:sldId id="289" r:id="rId18"/>
    <p:sldId id="279" r:id="rId19"/>
    <p:sldId id="280" r:id="rId20"/>
    <p:sldId id="281" r:id="rId21"/>
    <p:sldId id="285" r:id="rId22"/>
    <p:sldId id="286" r:id="rId23"/>
    <p:sldId id="268" r:id="rId24"/>
    <p:sldId id="275" r:id="rId25"/>
    <p:sldId id="261" r:id="rId26"/>
    <p:sldId id="269" r:id="rId27"/>
    <p:sldId id="262" r:id="rId28"/>
    <p:sldId id="270" r:id="rId29"/>
    <p:sldId id="294" r:id="rId30"/>
    <p:sldId id="263" r:id="rId31"/>
    <p:sldId id="287" r:id="rId32"/>
    <p:sldId id="264" r:id="rId33"/>
    <p:sldId id="290" r:id="rId34"/>
    <p:sldId id="291" r:id="rId35"/>
    <p:sldId id="292" r:id="rId36"/>
    <p:sldId id="293" r:id="rId37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FF"/>
    <a:srgbClr val="CCFF33"/>
    <a:srgbClr val="006600"/>
    <a:srgbClr val="003300"/>
    <a:srgbClr val="33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47" autoAdjust="0"/>
    <p:restoredTop sz="80851" autoAdjust="0"/>
  </p:normalViewPr>
  <p:slideViewPr>
    <p:cSldViewPr>
      <p:cViewPr>
        <p:scale>
          <a:sx n="40" d="100"/>
          <a:sy n="40" d="100"/>
        </p:scale>
        <p:origin x="-797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4"/>
    </p:cViewPr>
  </p:sorterViewPr>
  <p:notesViewPr>
    <p:cSldViewPr>
      <p:cViewPr varScale="1">
        <p:scale>
          <a:sx n="40" d="100"/>
          <a:sy n="40" d="100"/>
        </p:scale>
        <p:origin x="-2323" y="-7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E5889F-AAAB-45BD-8D0D-477799588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100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5AA0484-B0A6-41EA-BBFD-9B5FB65F7A6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2A6E68D-82D3-42EA-ABC9-70D6BB432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8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87775" y="0"/>
            <a:ext cx="3276600" cy="245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-25677" y="2418794"/>
            <a:ext cx="7102752" cy="6476127"/>
          </a:xfrm>
        </p:spPr>
        <p:txBody>
          <a:bodyPr/>
          <a:lstStyle/>
          <a:p>
            <a:r>
              <a:rPr lang="en-US" sz="2100" dirty="0"/>
              <a:t>Jesus kept on subject, course to help the woman at the well.</a:t>
            </a:r>
          </a:p>
          <a:p>
            <a:r>
              <a:rPr lang="en-US" sz="2100" dirty="0"/>
              <a:t>Even when disciples brought food, my food is to do the will of my father</a:t>
            </a:r>
          </a:p>
          <a:p>
            <a:r>
              <a:rPr lang="en-US" sz="2100" dirty="0"/>
              <a:t>It is difficult for some people to concentrate</a:t>
            </a:r>
          </a:p>
          <a:p>
            <a:r>
              <a:rPr lang="en-US" sz="2100" dirty="0"/>
              <a:t>Sometime we are the distractions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sz="2100" dirty="0"/>
              <a:t>Stories can become distractions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sz="2100" dirty="0"/>
              <a:t>Environment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sz="2100" dirty="0"/>
              <a:t>Children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sz="2100" dirty="0"/>
              <a:t>Food</a:t>
            </a:r>
          </a:p>
          <a:p>
            <a:r>
              <a:rPr lang="en-US" sz="2100" dirty="0"/>
              <a:t>Try to start where they need to be, not the political hot potato</a:t>
            </a:r>
          </a:p>
          <a:p>
            <a:endParaRPr lang="en-US" sz="2100" dirty="0"/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E68D-82D3-42EA-ABC9-70D6BB432FC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4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B68F-19F4-465A-9985-8A7BAF618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58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52EB-879B-4E5F-AE07-194265DD7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89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056F-FEEC-4350-98C4-AC5C65E27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36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B68F-19F4-465A-9985-8A7BAF6182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63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394E8-B834-43E9-87AF-BCD4A1F41DB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40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54BE2-B7FA-4C94-A491-3FF4C89D0E5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4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4E61-0A35-4845-8E04-574500D2EB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90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1BBA-3BBF-4C47-8A5F-1CC803F4343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5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1CB52-A295-441B-A828-E21357F342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63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DF7C-5B57-4FF6-8079-5F15F2C35D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18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BB059-4DE9-4A46-A273-B20DE2AFE0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1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394E8-B834-43E9-87AF-BCD4A1F41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783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E0048-0F5C-4ED1-AAFE-92FB93B896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74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52EB-879B-4E5F-AE07-194265DD77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58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056F-FEEC-4350-98C4-AC5C65E278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54BE2-B7FA-4C94-A491-3FF4C89D0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4E61-0A35-4845-8E04-574500D2EB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59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1BBA-3BBF-4C47-8A5F-1CC803F43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15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1CB52-A295-441B-A828-E21357F34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8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DF7C-5B57-4FF6-8079-5F15F2C35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56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BB059-4DE9-4A46-A273-B20DE2AFE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5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E0048-0F5C-4ED1-AAFE-92FB93B89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1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837D0B-37CB-410E-8744-CCE210A1B1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837D0B-37CB-410E-8744-CCE210A1B1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4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altLang="en-US" sz="8000" dirty="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763000" cy="5486400"/>
          </a:xfrm>
        </p:spPr>
        <p:txBody>
          <a:bodyPr/>
          <a:lstStyle/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Know where to fish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Know different approaches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Know lures &amp; strategies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Know the depth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Know Distractions and turn-offs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Willing to accept the negative parts</a:t>
            </a:r>
          </a:p>
          <a:p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Dress the fish for usefulness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33913" y="0"/>
          <a:ext cx="4586287" cy="456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0"/>
                        <a:ext cx="4586287" cy="456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CCFF33"/>
                </a:solidFill>
                <a:latin typeface="Arial Rounded MT Bold" pitchFamily="34" charset="0"/>
              </a:rPr>
              <a:t>Inviting Our Friends &amp; Relatives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4572000"/>
          </a:xfrm>
        </p:spPr>
        <p:txBody>
          <a:bodyPr/>
          <a:lstStyle/>
          <a:p>
            <a:pPr marL="609600" indent="-609600"/>
            <a:r>
              <a:rPr lang="en-US" altLang="en-US">
                <a:solidFill>
                  <a:srgbClr val="FFCCFF"/>
                </a:solidFill>
                <a:latin typeface="Arial Rounded MT Bold" pitchFamily="34" charset="0"/>
              </a:rPr>
              <a:t>Recommend 1 time a day</a:t>
            </a:r>
          </a:p>
          <a:p>
            <a:pPr marL="609600" indent="-609600"/>
            <a:r>
              <a:rPr lang="en-US" altLang="en-US">
                <a:solidFill>
                  <a:srgbClr val="FFCCFF"/>
                </a:solidFill>
                <a:latin typeface="Arial Rounded MT Bold" pitchFamily="34" charset="0"/>
              </a:rPr>
              <a:t>6 times week (</a:t>
            </a:r>
            <a:r>
              <a:rPr lang="en-US" altLang="en-US" sz="4000">
                <a:solidFill>
                  <a:srgbClr val="FFFF00"/>
                </a:solidFill>
                <a:latin typeface="Arial Rounded MT Bold" pitchFamily="34" charset="0"/>
              </a:rPr>
              <a:t>300 per year</a:t>
            </a:r>
            <a:r>
              <a:rPr lang="en-US" altLang="en-US">
                <a:solidFill>
                  <a:srgbClr val="FFCCFF"/>
                </a:solidFill>
                <a:latin typeface="Arial Rounded MT Bold" pitchFamily="34" charset="0"/>
              </a:rPr>
              <a:t>)</a:t>
            </a:r>
          </a:p>
          <a:p>
            <a:pPr marL="609600" indent="-609600"/>
            <a:r>
              <a:rPr lang="en-US" altLang="en-US">
                <a:solidFill>
                  <a:srgbClr val="FFCCFF"/>
                </a:solidFill>
                <a:latin typeface="Arial Rounded MT Bold" pitchFamily="34" charset="0"/>
              </a:rPr>
              <a:t>5% will come </a:t>
            </a:r>
            <a:r>
              <a:rPr lang="en-US" altLang="en-US" sz="4800">
                <a:solidFill>
                  <a:srgbClr val="FFFF00"/>
                </a:solidFill>
                <a:latin typeface="Arial Rounded MT Bold" pitchFamily="34" charset="0"/>
              </a:rPr>
              <a:t>= 15</a:t>
            </a:r>
          </a:p>
          <a:p>
            <a:pPr marL="609600" indent="-609600"/>
            <a:r>
              <a:rPr lang="en-US" altLang="en-US">
                <a:solidFill>
                  <a:srgbClr val="FFCCFF"/>
                </a:solidFill>
                <a:latin typeface="Arial Rounded MT Bold" pitchFamily="34" charset="0"/>
              </a:rPr>
              <a:t>20% would accept a Bible study </a:t>
            </a:r>
            <a:r>
              <a:rPr lang="en-US" altLang="en-US" sz="4800">
                <a:solidFill>
                  <a:srgbClr val="FFFF00"/>
                </a:solidFill>
                <a:latin typeface="Arial Rounded MT Bold" pitchFamily="34" charset="0"/>
              </a:rPr>
              <a:t>= 3</a:t>
            </a:r>
          </a:p>
          <a:p>
            <a:pPr marL="609600" indent="-609600"/>
            <a:r>
              <a:rPr lang="en-US" altLang="en-US">
                <a:solidFill>
                  <a:srgbClr val="FFCCFF"/>
                </a:solidFill>
                <a:latin typeface="Arial Rounded MT Bold" pitchFamily="34" charset="0"/>
              </a:rPr>
              <a:t>1/3 will obey Gospel</a:t>
            </a:r>
            <a:r>
              <a:rPr lang="en-US" altLang="en-US" sz="4000">
                <a:solidFill>
                  <a:srgbClr val="FFCCFF"/>
                </a:solidFill>
                <a:latin typeface="Arial Rounded MT Bold" pitchFamily="34" charset="0"/>
              </a:rPr>
              <a:t> </a:t>
            </a:r>
            <a:r>
              <a:rPr lang="en-US" altLang="en-US" sz="5400">
                <a:solidFill>
                  <a:srgbClr val="FFFF00"/>
                </a:solidFill>
                <a:latin typeface="Arial Rounded MT Bold" pitchFamily="34" charset="0"/>
              </a:rPr>
              <a:t>= 1</a:t>
            </a:r>
          </a:p>
          <a:p>
            <a:pPr marL="609600" indent="-609600">
              <a:buFontTx/>
              <a:buNone/>
            </a:pPr>
            <a:endParaRPr lang="en-US" altLang="en-US" sz="540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04800" y="228600"/>
            <a:ext cx="8686800" cy="6096000"/>
          </a:xfrm>
          <a:prstGeom prst="rect">
            <a:avLst/>
          </a:prstGeom>
          <a:solidFill>
            <a:schemeClr val="tx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304800" y="2362200"/>
            <a:ext cx="8839200" cy="4267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995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1 invite per day=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1 Soul eternally changed!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7772400" cy="3962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3995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llegro BT"/>
              </a:rPr>
              <a:t>Would it 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llegro BT"/>
              </a:rPr>
              <a:t>be worth it?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Where To Fish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800">
                <a:solidFill>
                  <a:schemeClr val="folHlink"/>
                </a:solidFill>
                <a:latin typeface="Arial Narrow" pitchFamily="34" charset="0"/>
              </a:rPr>
              <a:t>Friends &amp; Relatives visit worship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6000" b="1">
                <a:solidFill>
                  <a:schemeClr val="bg1"/>
                </a:solidFill>
                <a:latin typeface="Arial Narrow" pitchFamily="34" charset="0"/>
              </a:rPr>
              <a:t>Visitors from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Visitors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6600">
                <a:solidFill>
                  <a:srgbClr val="FFFF00"/>
                </a:solidFill>
                <a:latin typeface="Arial Narrow" pitchFamily="34" charset="0"/>
              </a:rPr>
              <a:t>When and if they see…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Narrow" pitchFamily="34" charset="0"/>
              </a:rPr>
              <a:t>Clear Love of God in worship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66FF33"/>
                </a:solidFill>
                <a:latin typeface="Subway" pitchFamily="2" charset="0"/>
                <a:cs typeface="Times New Roman" pitchFamily="18" charset="0"/>
              </a:rPr>
              <a:t>Worship Is…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5791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 dirty="0">
                <a:solidFill>
                  <a:srgbClr val="66FF33"/>
                </a:solidFill>
                <a:latin typeface="Subway" pitchFamily="2" charset="0"/>
                <a:cs typeface="Times New Roman" pitchFamily="18" charset="0"/>
              </a:rPr>
              <a:t>Serving</a:t>
            </a:r>
            <a:endParaRPr lang="en-US" altLang="en-US" sz="4000" dirty="0">
              <a:solidFill>
                <a:srgbClr val="66FF33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latin typeface="Subway" pitchFamily="2" charset="0"/>
                <a:cs typeface="Times New Roman" pitchFamily="18" charset="0"/>
              </a:rPr>
              <a:t>3000 – </a:t>
            </a:r>
            <a:r>
              <a:rPr lang="en-US" altLang="en-US" sz="2800" dirty="0">
                <a:solidFill>
                  <a:srgbClr val="FFFF66"/>
                </a:solidFill>
                <a:latin typeface="Subway" pitchFamily="2" charset="0"/>
                <a:cs typeface="Times New Roman" pitchFamily="18" charset="0"/>
              </a:rPr>
              <a:t>21 times</a:t>
            </a:r>
            <a:endParaRPr lang="en-US" altLang="en-US" sz="2800" dirty="0">
              <a:solidFill>
                <a:srgbClr val="FFFF66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  <a:cs typeface="Times New Roman" pitchFamily="18" charset="0"/>
              </a:rPr>
              <a:t> </a:t>
            </a:r>
            <a:r>
              <a:rPr lang="en-US" altLang="en-US" sz="4400" dirty="0">
                <a:solidFill>
                  <a:srgbClr val="66FF33"/>
                </a:solidFill>
                <a:latin typeface="Subway" pitchFamily="2" charset="0"/>
                <a:cs typeface="Times New Roman" pitchFamily="18" charset="0"/>
              </a:rPr>
              <a:t>Attitude</a:t>
            </a:r>
            <a:endParaRPr lang="en-US" altLang="en-US" sz="4400" dirty="0">
              <a:solidFill>
                <a:srgbClr val="66FF33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Subway" pitchFamily="2" charset="0"/>
                <a:cs typeface="Times New Roman" pitchFamily="18" charset="0"/>
              </a:rPr>
              <a:t>4573, 4576, 2151 – </a:t>
            </a:r>
            <a:r>
              <a:rPr lang="en-US" altLang="en-US" sz="1800" dirty="0">
                <a:solidFill>
                  <a:srgbClr val="FFFF66"/>
                </a:solidFill>
                <a:latin typeface="Subway" pitchFamily="2" charset="0"/>
                <a:cs typeface="Times New Roman" pitchFamily="18" charset="0"/>
              </a:rPr>
              <a:t>13 Times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 dirty="0">
                <a:solidFill>
                  <a:srgbClr val="66FF33"/>
                </a:solidFill>
                <a:latin typeface="Subway" pitchFamily="2" charset="0"/>
                <a:cs typeface="Times New Roman" pitchFamily="18" charset="0"/>
              </a:rPr>
              <a:t>Heart overwhelmed and clearly seen in our countenance </a:t>
            </a:r>
            <a:endParaRPr lang="en-US" altLang="en-US" sz="5400" dirty="0">
              <a:solidFill>
                <a:srgbClr val="66FF33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Subway" pitchFamily="2" charset="0"/>
                <a:cs typeface="Times New Roman" pitchFamily="18" charset="0"/>
              </a:rPr>
              <a:t>7812; 6915; 5456,7; 4352 </a:t>
            </a:r>
            <a:endParaRPr lang="en-US" altLang="en-US" sz="1800" dirty="0" smtClean="0">
              <a:solidFill>
                <a:schemeClr val="bg1"/>
              </a:solidFill>
              <a:latin typeface="Subway" pitchFamily="2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000" dirty="0" smtClean="0">
                <a:solidFill>
                  <a:srgbClr val="FFFF66"/>
                </a:solidFill>
                <a:latin typeface="Subway" pitchFamily="2" charset="0"/>
                <a:cs typeface="Times New Roman" pitchFamily="18" charset="0"/>
              </a:rPr>
              <a:t>Used </a:t>
            </a:r>
            <a:r>
              <a:rPr lang="en-US" altLang="en-US" sz="4000" dirty="0">
                <a:solidFill>
                  <a:srgbClr val="FFFF66"/>
                </a:solidFill>
                <a:latin typeface="Subway" pitchFamily="2" charset="0"/>
                <a:cs typeface="Times New Roman" pitchFamily="18" charset="0"/>
              </a:rPr>
              <a:t>195 times</a:t>
            </a:r>
            <a:endParaRPr lang="en-US" altLang="en-US" sz="4000" dirty="0">
              <a:solidFill>
                <a:srgbClr val="FFFF66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rgbClr val="FFFF66"/>
              </a:solidFill>
              <a:latin typeface="Subway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1 Corinthians 14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400">
                <a:solidFill>
                  <a:srgbClr val="CCFF33"/>
                </a:solidFill>
                <a:latin typeface="Arial Rounded MT Bold" pitchFamily="34" charset="0"/>
              </a:rPr>
              <a:t> 23 Therefore if the whole church comes together in one place, and all speak with tongues,</a:t>
            </a:r>
            <a:r>
              <a:rPr lang="en-US" altLang="en-US" sz="5400">
                <a:solidFill>
                  <a:srgbClr val="CCFF33"/>
                </a:solidFill>
                <a:latin typeface="Arial Rounded MT Bold" pitchFamily="34" charset="0"/>
              </a:rPr>
              <a:t> and there come in those who are uninformed or unbelievers, </a:t>
            </a:r>
            <a:r>
              <a:rPr lang="en-US" altLang="en-US" sz="2400">
                <a:solidFill>
                  <a:srgbClr val="CCFF33"/>
                </a:solidFill>
                <a:latin typeface="Arial Rounded MT Bold" pitchFamily="34" charset="0"/>
              </a:rPr>
              <a:t>will they not say that you are out of your mind?</a:t>
            </a:r>
            <a:br>
              <a:rPr lang="en-US" altLang="en-US" sz="2400">
                <a:solidFill>
                  <a:srgbClr val="CCFF33"/>
                </a:solidFill>
                <a:latin typeface="Arial Rounded MT Bold" pitchFamily="34" charset="0"/>
              </a:rPr>
            </a:br>
            <a:r>
              <a:rPr lang="en-US" altLang="en-US" sz="2400">
                <a:solidFill>
                  <a:srgbClr val="CCFF33"/>
                </a:solidFill>
                <a:latin typeface="Arial Rounded MT Bold" pitchFamily="34" charset="0"/>
              </a:rPr>
              <a:t> 24 But if all prophesy, and an unbeliever or an uninformed person comes in,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>
                <a:solidFill>
                  <a:srgbClr val="CCFF33"/>
                </a:solidFill>
                <a:latin typeface="Arial Rounded MT Bold" pitchFamily="34" charset="0"/>
              </a:rPr>
              <a:t> he is convinced by all, he is convicted by all.</a:t>
            </a:r>
            <a:br>
              <a:rPr lang="en-US" altLang="en-US" sz="4800">
                <a:solidFill>
                  <a:srgbClr val="CCFF33"/>
                </a:solidFill>
                <a:latin typeface="Arial Rounded MT Bold" pitchFamily="34" charset="0"/>
              </a:rPr>
            </a:br>
            <a:r>
              <a:rPr lang="en-US" altLang="en-US" sz="4800">
                <a:solidFill>
                  <a:srgbClr val="CCFF33"/>
                </a:solidFill>
                <a:latin typeface="Arial Rounded MT Bold" pitchFamily="34" charset="0"/>
              </a:rPr>
              <a:t> 25 And thus the secrets of his heart are revealed; and so, falling down on his face, he will worship God and report that God is truly among you. (NKJV)</a:t>
            </a:r>
            <a:endParaRPr lang="en-US" altLang="en-US" sz="540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Visitors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6600">
                <a:solidFill>
                  <a:srgbClr val="FFFF00"/>
                </a:solidFill>
                <a:latin typeface="Arial Narrow" pitchFamily="34" charset="0"/>
              </a:rPr>
              <a:t>When and if they see…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Narrow" pitchFamily="34" charset="0"/>
              </a:rPr>
              <a:t>Clear Love of God in worship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Narrow" pitchFamily="34" charset="0"/>
              </a:rPr>
              <a:t>Clear love for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FACT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3429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Subway" pitchFamily="2" charset="0"/>
              </a:rPr>
              <a:t>Growing churches </a:t>
            </a:r>
            <a:r>
              <a:rPr lang="en-US" altLang="en-US" sz="6000">
                <a:solidFill>
                  <a:srgbClr val="FFFF00"/>
                </a:solidFill>
                <a:latin typeface="Subway" pitchFamily="2" charset="0"/>
              </a:rPr>
              <a:t>LOVE!</a:t>
            </a:r>
          </a:p>
          <a:p>
            <a:pPr marL="609600" indent="-609600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Subway" pitchFamily="2" charset="0"/>
              </a:rPr>
              <a:t>Loving churches </a:t>
            </a:r>
            <a:r>
              <a:rPr lang="en-US" altLang="en-US" sz="6000">
                <a:solidFill>
                  <a:srgbClr val="FFFF00"/>
                </a:solidFill>
                <a:latin typeface="Subway" pitchFamily="2" charset="0"/>
              </a:rPr>
              <a:t>GROW!</a:t>
            </a:r>
          </a:p>
          <a:p>
            <a:pPr marL="609600" indent="-609600">
              <a:buFontTx/>
              <a:buNone/>
            </a:pPr>
            <a:endParaRPr lang="en-US" altLang="en-US" sz="6000">
              <a:solidFill>
                <a:srgbClr val="FFFF00"/>
              </a:solidFill>
              <a:latin typeface="Subwa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solidFill>
                  <a:srgbClr val="FFFF00"/>
                </a:solidFill>
                <a:latin typeface="Subway" pitchFamily="2" charset="0"/>
              </a:rPr>
              <a:t>Do we give the message?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>
                <a:solidFill>
                  <a:schemeClr val="bg1"/>
                </a:solidFill>
                <a:latin typeface="Subway" pitchFamily="2" charset="0"/>
              </a:rPr>
              <a:t>If you come here…</a:t>
            </a:r>
          </a:p>
          <a:p>
            <a:pPr algn="ctr">
              <a:buFontTx/>
              <a:buNone/>
            </a:pPr>
            <a:r>
              <a:rPr lang="en-US" altLang="en-US" sz="8800">
                <a:solidFill>
                  <a:srgbClr val="FFCCFF"/>
                </a:solidFill>
                <a:latin typeface="Brush Script" pitchFamily="66" charset="0"/>
              </a:rPr>
              <a:t>You are going to be loved and appreciated!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7200" dirty="0">
                <a:latin typeface="Arial Rounded MT Bold" pitchFamily="34" charset="0"/>
              </a:rPr>
              <a:t>Fishers For Men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5400" dirty="0">
                <a:latin typeface="Arial Rounded MT Bold" pitchFamily="34" charset="0"/>
              </a:rPr>
              <a:t>Matt. 4:19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Visitors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6600">
                <a:solidFill>
                  <a:srgbClr val="FFFF00"/>
                </a:solidFill>
                <a:latin typeface="Arial Narrow" pitchFamily="34" charset="0"/>
              </a:rPr>
              <a:t>When and if they see…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Narrow" pitchFamily="34" charset="0"/>
              </a:rPr>
              <a:t>Clear Love of God in worship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Narrow" pitchFamily="34" charset="0"/>
              </a:rPr>
              <a:t>Clear love for one another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Narrow" pitchFamily="34" charset="0"/>
              </a:rPr>
              <a:t>Hospitality – We love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altLang="en-US" sz="4400" dirty="0">
                <a:solidFill>
                  <a:srgbClr val="0070C0"/>
                </a:solidFill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sz="4400" dirty="0">
                <a:solidFill>
                  <a:srgbClr val="0070C0"/>
                </a:solidFill>
                <a:latin typeface="Arial Rounded MT Bold" pitchFamily="34" charset="0"/>
              </a:rPr>
              <a:t>Know where to fish</a:t>
            </a:r>
          </a:p>
          <a:p>
            <a:r>
              <a:rPr lang="en-US" altLang="en-US" sz="6600" b="1" dirty="0">
                <a:solidFill>
                  <a:schemeClr val="accent2"/>
                </a:solidFill>
                <a:latin typeface="Arial Rounded MT Bold" pitchFamily="34" charset="0"/>
              </a:rPr>
              <a:t>Know different approaches</a:t>
            </a:r>
          </a:p>
          <a:p>
            <a:pPr>
              <a:buFontTx/>
              <a:buNone/>
            </a:pPr>
            <a:endParaRPr lang="en-US" altLang="en-US" sz="4400" dirty="0">
              <a:solidFill>
                <a:schemeClr val="accent2"/>
              </a:solidFill>
              <a:latin typeface="Arial Rounded MT Bold" pitchFamily="34" charset="0"/>
            </a:endParaRPr>
          </a:p>
          <a:p>
            <a:endParaRPr lang="en-US" altLang="en-US" sz="44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5400" u="sng" dirty="0">
                <a:solidFill>
                  <a:srgbClr val="CCFF33"/>
                </a:solidFill>
                <a:latin typeface="Arial Rounded MT Bold" pitchFamily="34" charset="0"/>
              </a:rPr>
              <a:t>Different Approaches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Arial Narrow" pitchFamily="34" charset="0"/>
              </a:rPr>
              <a:t>Casual 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Arial Narrow" pitchFamily="34" charset="0"/>
              </a:rPr>
              <a:t>Sincere Enthusiasm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>
                <a:solidFill>
                  <a:srgbClr val="FFFF00"/>
                </a:solidFill>
                <a:latin typeface="Arial Narrow" pitchFamily="34" charset="0"/>
              </a:rPr>
              <a:t>Simple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9600" dirty="0">
                <a:solidFill>
                  <a:srgbClr val="FFC000"/>
                </a:solidFill>
                <a:latin typeface="Freestyle Script" panose="030804020302050B0404" pitchFamily="66" charset="0"/>
              </a:rPr>
              <a:t>Will you study the Bible with me?</a:t>
            </a:r>
          </a:p>
          <a:p>
            <a:pPr>
              <a:lnSpc>
                <a:spcPct val="90000"/>
              </a:lnSpc>
            </a:pPr>
            <a:endParaRPr lang="en-US" altLang="en-US" sz="7200" dirty="0">
              <a:solidFill>
                <a:schemeClr val="bg1"/>
              </a:solidFill>
              <a:latin typeface="Brush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410200"/>
          </a:xfrm>
        </p:spPr>
        <p:txBody>
          <a:bodyPr/>
          <a:lstStyle/>
          <a:p>
            <a:r>
              <a:rPr lang="en-US" altLang="en-US" sz="5400" b="1" dirty="0">
                <a:solidFill>
                  <a:schemeClr val="accent1"/>
                </a:solidFill>
                <a:latin typeface="Subway" pitchFamily="2" charset="0"/>
              </a:rPr>
              <a:t>Man (individual)</a:t>
            </a:r>
          </a:p>
          <a:p>
            <a:r>
              <a:rPr lang="en-US" altLang="en-US" sz="5400" b="1" dirty="0">
                <a:solidFill>
                  <a:schemeClr val="accent1"/>
                </a:solidFill>
                <a:latin typeface="Subway" pitchFamily="2" charset="0"/>
              </a:rPr>
              <a:t>Men (group)</a:t>
            </a:r>
          </a:p>
          <a:p>
            <a:r>
              <a:rPr lang="en-US" altLang="en-US" sz="5400" b="1" dirty="0">
                <a:solidFill>
                  <a:schemeClr val="accent1"/>
                </a:solidFill>
                <a:latin typeface="Subway" pitchFamily="2" charset="0"/>
              </a:rPr>
              <a:t>Method</a:t>
            </a:r>
          </a:p>
          <a:p>
            <a:r>
              <a:rPr lang="en-US" altLang="en-US" sz="5400" b="1" dirty="0">
                <a:solidFill>
                  <a:schemeClr val="accent1"/>
                </a:solidFill>
                <a:latin typeface="Subway" pitchFamily="2" charset="0"/>
              </a:rPr>
              <a:t>Machine</a:t>
            </a:r>
          </a:p>
          <a:p>
            <a:r>
              <a:rPr lang="en-US" altLang="en-US" sz="5400" b="1" dirty="0">
                <a:solidFill>
                  <a:schemeClr val="accent1"/>
                </a:solidFill>
                <a:latin typeface="Subway" pitchFamily="2" charset="0"/>
              </a:rPr>
              <a:t>Memorial</a:t>
            </a:r>
            <a:endParaRPr lang="en-US" altLang="en-US" sz="4000" dirty="0">
              <a:solidFill>
                <a:schemeClr val="accent1"/>
              </a:solidFill>
              <a:latin typeface="Subway" pitchFamily="2" charset="0"/>
            </a:endParaRPr>
          </a:p>
        </p:txBody>
      </p:sp>
      <p:sp>
        <p:nvSpPr>
          <p:cNvPr id="25604" name="WordArt 4" descr="A-rainbowtile1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76962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flip="none" rotWithShape="1">
                  <a:gsLst>
                    <a:gs pos="0">
                      <a:srgbClr val="C00000"/>
                    </a:gs>
                    <a:gs pos="30000">
                      <a:srgbClr val="66008F"/>
                    </a:gs>
                    <a:gs pos="48000">
                      <a:srgbClr val="BA0066"/>
                    </a:gs>
                    <a:gs pos="72000">
                      <a:srgbClr val="FF0000"/>
                    </a:gs>
                    <a:gs pos="100000">
                      <a:srgbClr val="FFFF00"/>
                    </a:gs>
                  </a:gsLst>
                  <a:lin ang="10800000" scaled="1"/>
                  <a:tileRect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Warning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accent2"/>
                </a:solidFill>
                <a:latin typeface="Arial Rounded MT Bold" pitchFamily="34" charset="0"/>
              </a:rPr>
              <a:t>Know what kind of fish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accent2"/>
                </a:solidFill>
                <a:latin typeface="Arial Rounded MT Bold" pitchFamily="34" charset="0"/>
              </a:rPr>
              <a:t>Know where to fish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accent2"/>
                </a:solidFill>
                <a:latin typeface="Arial Rounded MT Bold" pitchFamily="34" charset="0"/>
              </a:rPr>
              <a:t>Know different approaches</a:t>
            </a:r>
          </a:p>
          <a:p>
            <a:pPr>
              <a:lnSpc>
                <a:spcPct val="90000"/>
              </a:lnSpc>
            </a:pPr>
            <a:r>
              <a:rPr lang="en-US" altLang="en-US" sz="7200">
                <a:solidFill>
                  <a:schemeClr val="accent2"/>
                </a:solidFill>
                <a:latin typeface="Arial Rounded MT Bold" pitchFamily="34" charset="0"/>
              </a:rPr>
              <a:t>Know lures &amp; strategies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Lures &amp; Strategies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800">
                <a:solidFill>
                  <a:srgbClr val="FFFF00"/>
                </a:solidFill>
                <a:latin typeface="Subway" pitchFamily="2" charset="0"/>
              </a:rPr>
              <a:t>John 6:44-68</a:t>
            </a:r>
          </a:p>
          <a:p>
            <a:pPr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Subway" pitchFamily="2" charset="0"/>
              </a:rPr>
              <a:t>No Gimmicks</a:t>
            </a:r>
          </a:p>
          <a:p>
            <a:pPr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Subway" pitchFamily="2" charset="0"/>
              </a:rPr>
              <a:t>No Carnal</a:t>
            </a:r>
          </a:p>
          <a:p>
            <a:pPr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Subway" pitchFamily="2" charset="0"/>
              </a:rPr>
              <a:t>No back doors</a:t>
            </a:r>
          </a:p>
          <a:p>
            <a:pPr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Subway" pitchFamily="2" charset="0"/>
              </a:rPr>
              <a:t>Only the powerful Gospel!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800">
                <a:solidFill>
                  <a:srgbClr val="FFFF00"/>
                </a:solidFill>
                <a:latin typeface="Subway" pitchFamily="2" charset="0"/>
              </a:rPr>
              <a:t>Rom. 1:16</a:t>
            </a:r>
          </a:p>
          <a:p>
            <a:pPr>
              <a:lnSpc>
                <a:spcPct val="90000"/>
              </a:lnSpc>
            </a:pPr>
            <a:endParaRPr lang="en-US" altLang="en-US" sz="4800">
              <a:solidFill>
                <a:srgbClr val="FFFF00"/>
              </a:solidFill>
              <a:latin typeface="Subwa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sz="3600">
                <a:solidFill>
                  <a:schemeClr val="accent2"/>
                </a:solidFill>
                <a:latin typeface="Arial Rounded MT Bold" pitchFamily="34" charset="0"/>
              </a:rPr>
              <a:t>Know where to fish</a:t>
            </a:r>
          </a:p>
          <a:p>
            <a:r>
              <a:rPr lang="en-US" altLang="en-US" sz="3600">
                <a:solidFill>
                  <a:schemeClr val="accent2"/>
                </a:solidFill>
                <a:latin typeface="Arial Rounded MT Bold" pitchFamily="34" charset="0"/>
              </a:rPr>
              <a:t>Know different approaches</a:t>
            </a:r>
          </a:p>
          <a:p>
            <a:r>
              <a:rPr lang="en-US" altLang="en-US" sz="3600">
                <a:solidFill>
                  <a:schemeClr val="accent2"/>
                </a:solidFill>
                <a:latin typeface="Arial Rounded MT Bold" pitchFamily="34" charset="0"/>
              </a:rPr>
              <a:t>Know lures &amp; strategies</a:t>
            </a:r>
          </a:p>
          <a:p>
            <a:r>
              <a:rPr lang="en-US" altLang="en-US" sz="6000">
                <a:solidFill>
                  <a:schemeClr val="accent2"/>
                </a:solidFill>
                <a:latin typeface="Arial Rounded MT Bold" pitchFamily="34" charset="0"/>
              </a:rPr>
              <a:t>Know the depth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Teach Right Thing!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Belief in God?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Bible God’s Word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Bible as ONLY standard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God’s plan for man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accent2"/>
                </a:solidFill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sz="2800" dirty="0">
                <a:solidFill>
                  <a:schemeClr val="accent2"/>
                </a:solidFill>
                <a:latin typeface="Arial Rounded MT Bold" pitchFamily="34" charset="0"/>
              </a:rPr>
              <a:t>Know where to fish</a:t>
            </a:r>
          </a:p>
          <a:p>
            <a:r>
              <a:rPr lang="en-US" altLang="en-US" sz="2800" dirty="0">
                <a:solidFill>
                  <a:schemeClr val="accent2"/>
                </a:solidFill>
                <a:latin typeface="Arial Rounded MT Bold" pitchFamily="34" charset="0"/>
              </a:rPr>
              <a:t>Know different approaches</a:t>
            </a:r>
          </a:p>
          <a:p>
            <a:r>
              <a:rPr lang="en-US" altLang="en-US" sz="2800" dirty="0">
                <a:solidFill>
                  <a:schemeClr val="accent2"/>
                </a:solidFill>
                <a:latin typeface="Arial Rounded MT Bold" pitchFamily="34" charset="0"/>
              </a:rPr>
              <a:t>Know lures &amp; strategies</a:t>
            </a:r>
          </a:p>
          <a:p>
            <a:r>
              <a:rPr lang="en-US" altLang="en-US" sz="2800" dirty="0">
                <a:solidFill>
                  <a:schemeClr val="accent2"/>
                </a:solidFill>
                <a:latin typeface="Arial Rounded MT Bold" pitchFamily="34" charset="0"/>
              </a:rPr>
              <a:t>Know the depth</a:t>
            </a:r>
          </a:p>
          <a:p>
            <a:r>
              <a:rPr lang="en-US" altLang="en-US" sz="4000" dirty="0">
                <a:solidFill>
                  <a:schemeClr val="accent2"/>
                </a:solidFill>
                <a:latin typeface="Arial Rounded MT Bold" pitchFamily="34" charset="0"/>
              </a:rPr>
              <a:t>Know Distractions and </a:t>
            </a:r>
            <a:r>
              <a:rPr lang="en-US" altLang="en-US" sz="4000" dirty="0" smtClean="0">
                <a:solidFill>
                  <a:schemeClr val="accent2"/>
                </a:solidFill>
                <a:latin typeface="Arial Rounded MT Bold" pitchFamily="34" charset="0"/>
              </a:rPr>
              <a:t>   turn-offs</a:t>
            </a:r>
            <a:endParaRPr lang="en-US" altLang="en-US" sz="40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Drawing" r:id="rId5" imgW="6886440" imgH="6858000" progId="Presentations.Drawing.11">
                  <p:embed/>
                </p:oleObj>
              </mc:Choice>
              <mc:Fallback>
                <p:oleObj name="Drawing" r:id="rId5" imgW="6886440" imgH="68580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7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 sz="2800">
                <a:solidFill>
                  <a:schemeClr val="accent2"/>
                </a:solidFill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Arial Rounded MT Bold" pitchFamily="34" charset="0"/>
              </a:rPr>
              <a:t>Know where to fish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Arial Rounded MT Bold" pitchFamily="34" charset="0"/>
              </a:rPr>
              <a:t>Know different approaches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Arial Rounded MT Bold" pitchFamily="34" charset="0"/>
              </a:rPr>
              <a:t>Know lures &amp; strategies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Arial Rounded MT Bold" pitchFamily="34" charset="0"/>
              </a:rPr>
              <a:t>Know the depth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Arial Rounded MT Bold" pitchFamily="34" charset="0"/>
              </a:rPr>
              <a:t>Know Distractions and turn-offs</a:t>
            </a:r>
          </a:p>
          <a:p>
            <a:r>
              <a:rPr lang="en-US" altLang="en-US" sz="4400">
                <a:solidFill>
                  <a:schemeClr val="accent2"/>
                </a:solidFill>
                <a:latin typeface="Arial Rounded MT Bold" pitchFamily="34" charset="0"/>
              </a:rPr>
              <a:t>Willing to accept the negative parts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000" dirty="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8000">
                <a:solidFill>
                  <a:schemeClr val="accent2"/>
                </a:solidFill>
                <a:latin typeface="Arial Rounded MT Bold" pitchFamily="34" charset="0"/>
              </a:rPr>
              <a:t>Know what kind of fish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Growth Is Painful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Different problems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New sheep with baggage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Our traditions threatened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“Homesteaders” unwilling to join in excitement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“Us” and “them” mentality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Resentment builds to division</a:t>
            </a:r>
          </a:p>
          <a:p>
            <a:pPr marL="609600" indent="-609600">
              <a:buFontTx/>
              <a:buAutoNum type="arabicPeriod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620000" cy="51054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Know where to fish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Know different approaches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Know lures &amp; strategies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Know the depth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Know Distractions and turn-offs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Willing to accept the negative parts</a:t>
            </a:r>
          </a:p>
          <a:p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Must dress the fish for usefulness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NT Church 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 sz="6600">
                <a:solidFill>
                  <a:srgbClr val="FFFF00"/>
                </a:solidFill>
                <a:latin typeface="Arial Rounded MT Bold" pitchFamily="34" charset="0"/>
              </a:rPr>
              <a:t>Acts 2-11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Together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Teaching from house to house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>
                <a:solidFill>
                  <a:schemeClr val="bg1"/>
                </a:solidFill>
                <a:latin typeface="Arial Rounded MT Bold" pitchFamily="34" charset="0"/>
              </a:rPr>
              <a:t>Daily (often) at first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FACT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8000" dirty="0">
                <a:solidFill>
                  <a:schemeClr val="bg1"/>
                </a:solidFill>
                <a:latin typeface="Arial Rounded MT Bold" pitchFamily="34" charset="0"/>
              </a:rPr>
              <a:t>7 </a:t>
            </a:r>
            <a:r>
              <a:rPr lang="en-US" altLang="en-US" sz="8000" dirty="0" smtClean="0">
                <a:solidFill>
                  <a:schemeClr val="bg1"/>
                </a:solidFill>
                <a:latin typeface="Arial Rounded MT Bold" pitchFamily="34" charset="0"/>
              </a:rPr>
              <a:t>+ </a:t>
            </a:r>
            <a:r>
              <a:rPr lang="en-US" altLang="en-US" sz="5400" dirty="0" smtClean="0">
                <a:solidFill>
                  <a:schemeClr val="bg1"/>
                </a:solidFill>
                <a:latin typeface="Arial Rounded MT Bold" pitchFamily="34" charset="0"/>
              </a:rPr>
              <a:t>New spiritual family relationships makes </a:t>
            </a:r>
            <a:r>
              <a:rPr lang="en-US" altLang="en-US" sz="5400" dirty="0">
                <a:solidFill>
                  <a:schemeClr val="bg1"/>
                </a:solidFill>
                <a:latin typeface="Arial Rounded MT Bold" pitchFamily="34" charset="0"/>
              </a:rPr>
              <a:t>each new member </a:t>
            </a:r>
            <a:r>
              <a:rPr lang="en-US" altLang="en-US" sz="13800" dirty="0">
                <a:solidFill>
                  <a:schemeClr val="bg1"/>
                </a:solidFill>
                <a:latin typeface="Arial Rounded MT Bold" pitchFamily="34" charset="0"/>
              </a:rPr>
              <a:t>secure!</a:t>
            </a:r>
            <a:endParaRPr lang="en-US" alt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FACT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 sz="8000">
                <a:solidFill>
                  <a:schemeClr val="bg1"/>
                </a:solidFill>
                <a:latin typeface="Arial Rounded MT Bold" pitchFamily="34" charset="0"/>
              </a:rPr>
              <a:t>If we don’t fish</a:t>
            </a:r>
          </a:p>
          <a:p>
            <a:pPr marL="609600" indent="-609600" algn="ctr">
              <a:buFontTx/>
              <a:buNone/>
            </a:pPr>
            <a:r>
              <a:rPr lang="en-US" altLang="en-US" sz="8000">
                <a:solidFill>
                  <a:schemeClr val="bg1"/>
                </a:solidFill>
                <a:latin typeface="Arial Rounded MT Bold" pitchFamily="34" charset="0"/>
              </a:rPr>
              <a:t>We’ll fight!</a:t>
            </a:r>
            <a:endParaRPr lang="en-US" altLang="en-US" sz="6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CCFF33"/>
                </a:solidFill>
                <a:latin typeface="Arial Rounded MT Bold" pitchFamily="34" charset="0"/>
              </a:rPr>
              <a:t>Revelation 2-3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 sz="6000">
                <a:solidFill>
                  <a:schemeClr val="bg1"/>
                </a:solidFill>
                <a:latin typeface="Arial Rounded MT Bold" pitchFamily="34" charset="0"/>
              </a:rPr>
              <a:t>Lord says</a:t>
            </a:r>
          </a:p>
          <a:p>
            <a:pPr marL="609600" indent="-609600" algn="ctr">
              <a:buFontTx/>
              <a:buNone/>
            </a:pPr>
            <a:r>
              <a:rPr lang="en-US" altLang="en-US" sz="10600">
                <a:solidFill>
                  <a:schemeClr val="bg1"/>
                </a:solidFill>
                <a:latin typeface="Arial Rounded MT Bold" pitchFamily="34" charset="0"/>
              </a:rPr>
              <a:t>“I know thy works”</a:t>
            </a:r>
            <a:endParaRPr lang="en-US" altLang="en-US" sz="8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Kind of Fish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4800">
                <a:solidFill>
                  <a:srgbClr val="CCFF33"/>
                </a:solidFill>
                <a:latin typeface="Arial Rounded MT Bold" pitchFamily="34" charset="0"/>
              </a:rPr>
              <a:t>1 Cor. 9:20-22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Personality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Education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Speed of speech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bg1"/>
                </a:solidFill>
                <a:latin typeface="Arial Rounded MT Bold" pitchFamily="34" charset="0"/>
              </a:rPr>
              <a:t>Respect of personal “bubble”</a:t>
            </a:r>
          </a:p>
          <a:p>
            <a:pPr>
              <a:lnSpc>
                <a:spcPct val="90000"/>
              </a:lnSpc>
            </a:pPr>
            <a:r>
              <a:rPr lang="en-US" altLang="en-US" sz="6600">
                <a:solidFill>
                  <a:schemeClr val="bg1"/>
                </a:solidFill>
                <a:latin typeface="Arial Rounded MT Bold" pitchFamily="34" charset="0"/>
              </a:rPr>
              <a:t>How much stress is in their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CCFF33"/>
                </a:solidFill>
                <a:latin typeface="Arial Rounded MT Bold" pitchFamily="34" charset="0"/>
              </a:rPr>
              <a:t>Kind of Fish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>
                <a:solidFill>
                  <a:srgbClr val="CCFF33"/>
                </a:solidFill>
                <a:latin typeface="Arial Rounded MT Bold" pitchFamily="34" charset="0"/>
              </a:rPr>
              <a:t>1 Cor. 9:20-22</a:t>
            </a:r>
          </a:p>
          <a:p>
            <a:r>
              <a:rPr lang="en-US" altLang="en-US" sz="6000">
                <a:solidFill>
                  <a:schemeClr val="bg1"/>
                </a:solidFill>
                <a:latin typeface="Arial Rounded MT Bold" pitchFamily="34" charset="0"/>
              </a:rPr>
              <a:t>The more change and pain (stress) the more favorable response.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8000">
                <a:solidFill>
                  <a:srgbClr val="006600"/>
                </a:solidFill>
                <a:latin typeface="Arial Rounded MT Bold" pitchFamily="34" charset="0"/>
              </a:rPr>
              <a:t>School of Fish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altLang="en-US" sz="4800">
                <a:solidFill>
                  <a:schemeClr val="folHlink"/>
                </a:solidFill>
                <a:latin typeface="Arial Rounded MT Bold" pitchFamily="34" charset="0"/>
              </a:rPr>
              <a:t>Know what kind of fish</a:t>
            </a:r>
          </a:p>
          <a:p>
            <a:r>
              <a:rPr lang="en-US" altLang="en-US" sz="6000">
                <a:solidFill>
                  <a:schemeClr val="accent2"/>
                </a:solidFill>
                <a:latin typeface="Arial Rounded MT Bold" pitchFamily="34" charset="0"/>
              </a:rPr>
              <a:t>Know where to fish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181600" y="2911475"/>
          <a:ext cx="39624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rawing" r:id="rId4" imgW="6886440" imgH="6858000" progId="Presentations.Drawing.11">
                  <p:embed/>
                </p:oleObj>
              </mc:Choice>
              <mc:Fallback>
                <p:oleObj name="Drawing" r:id="rId4" imgW="6886440" imgH="685800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11475"/>
                        <a:ext cx="39624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6600" b="1" dirty="0">
                <a:solidFill>
                  <a:srgbClr val="FFFF00"/>
                </a:solidFill>
                <a:latin typeface="Arial Narrow" pitchFamily="34" charset="0"/>
              </a:rPr>
              <a:t>Where did we come from?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9600" dirty="0">
                <a:solidFill>
                  <a:schemeClr val="bg1"/>
                </a:solidFill>
                <a:latin typeface="Subway" pitchFamily="2" charset="0"/>
              </a:rPr>
              <a:t>79%– 90%</a:t>
            </a:r>
          </a:p>
          <a:p>
            <a:pPr algn="ctr"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  <a:latin typeface="Arial Narrow" pitchFamily="34" charset="0"/>
              </a:rPr>
              <a:t>A friend or relative </a:t>
            </a:r>
            <a:endParaRPr lang="en-US" altLang="en-US" sz="4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Arial Narrow" pitchFamily="34" charset="0"/>
              </a:rPr>
              <a:t>loved </a:t>
            </a:r>
            <a:r>
              <a:rPr lang="en-US" altLang="en-US" sz="4800" b="1" dirty="0">
                <a:solidFill>
                  <a:schemeClr val="bg1"/>
                </a:solidFill>
                <a:latin typeface="Arial Narrow" pitchFamily="34" charset="0"/>
              </a:rPr>
              <a:t>us enough </a:t>
            </a:r>
            <a:endParaRPr lang="en-US" altLang="en-US" sz="48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altLang="en-US" sz="4800" dirty="0" smtClean="0">
                <a:solidFill>
                  <a:schemeClr val="bg1"/>
                </a:solidFill>
                <a:latin typeface="Arial Narrow" pitchFamily="34" charset="0"/>
              </a:rPr>
              <a:t>to </a:t>
            </a:r>
            <a:r>
              <a:rPr lang="en-US" altLang="en-US" sz="4800" dirty="0">
                <a:solidFill>
                  <a:schemeClr val="bg1"/>
                </a:solidFill>
                <a:latin typeface="Arial Narrow" pitchFamily="34" charset="0"/>
              </a:rPr>
              <a:t>introduce to </a:t>
            </a:r>
            <a:endParaRPr lang="en-US" altLang="en-US" sz="4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altLang="en-US" sz="4800" b="1" dirty="0" smtClean="0">
                <a:solidFill>
                  <a:schemeClr val="bg1"/>
                </a:solidFill>
                <a:latin typeface="Arial Narrow" pitchFamily="34" charset="0"/>
              </a:rPr>
              <a:t>The saving </a:t>
            </a:r>
            <a:r>
              <a:rPr lang="en-US" altLang="en-US" sz="4800" b="1" dirty="0">
                <a:solidFill>
                  <a:schemeClr val="bg1"/>
                </a:solidFill>
                <a:latin typeface="Arial Narrow" pitchFamily="34" charset="0"/>
              </a:rPr>
              <a:t>truth of </a:t>
            </a:r>
            <a:r>
              <a:rPr lang="en-US" altLang="en-US" sz="4800" b="1" dirty="0" smtClean="0">
                <a:solidFill>
                  <a:schemeClr val="bg1"/>
                </a:solidFill>
                <a:latin typeface="Arial Narrow" pitchFamily="34" charset="0"/>
              </a:rPr>
              <a:t>gospel</a:t>
            </a:r>
            <a:endParaRPr lang="en-US" altLang="en-US" sz="4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6600">
                <a:solidFill>
                  <a:srgbClr val="CCFF33"/>
                </a:solidFill>
                <a:latin typeface="Arial Rounded MT Bold" pitchFamily="34" charset="0"/>
              </a:rPr>
              <a:t>Most Fruitful Location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029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8000">
                <a:solidFill>
                  <a:schemeClr val="bg1"/>
                </a:solidFill>
                <a:latin typeface="Arial Narrow" pitchFamily="34" charset="0"/>
              </a:rPr>
              <a:t>Friends &amp; Relatives visit worship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CCFF33"/>
                </a:solidFill>
                <a:latin typeface="Arial Rounded MT Bold" pitchFamily="34" charset="0"/>
              </a:rPr>
              <a:t>Inviting Our Friends &amp; Relatives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marL="609600" indent="-609600"/>
            <a:r>
              <a:rPr lang="en-US" altLang="en-US" sz="4000" dirty="0">
                <a:solidFill>
                  <a:srgbClr val="FFCCFF"/>
                </a:solidFill>
                <a:latin typeface="Arial Rounded MT Bold" pitchFamily="34" charset="0"/>
              </a:rPr>
              <a:t>Recommend 1 time a day</a:t>
            </a:r>
          </a:p>
          <a:p>
            <a:pPr marL="609600" indent="-609600"/>
            <a:r>
              <a:rPr lang="en-US" altLang="en-US" sz="4000" dirty="0">
                <a:solidFill>
                  <a:srgbClr val="FFCCFF"/>
                </a:solidFill>
                <a:latin typeface="Arial Rounded MT Bold" pitchFamily="34" charset="0"/>
              </a:rPr>
              <a:t>6 times week (300 per year)</a:t>
            </a:r>
          </a:p>
          <a:p>
            <a:pPr marL="609600" indent="-609600"/>
            <a:r>
              <a:rPr lang="en-US" altLang="en-US" sz="4000" dirty="0">
                <a:solidFill>
                  <a:srgbClr val="FFCCFF"/>
                </a:solidFill>
                <a:latin typeface="Arial Rounded MT Bold" pitchFamily="34" charset="0"/>
              </a:rPr>
              <a:t>5% </a:t>
            </a:r>
            <a:r>
              <a:rPr lang="en-US" altLang="en-US" sz="4000" dirty="0" smtClean="0">
                <a:solidFill>
                  <a:srgbClr val="FFCCFF"/>
                </a:solidFill>
                <a:latin typeface="Arial Rounded MT Bold" pitchFamily="34" charset="0"/>
              </a:rPr>
              <a:t>(1/20) will </a:t>
            </a:r>
            <a:r>
              <a:rPr lang="en-US" altLang="en-US" sz="4000" dirty="0">
                <a:solidFill>
                  <a:srgbClr val="FFCCFF"/>
                </a:solidFill>
                <a:latin typeface="Arial Rounded MT Bold" pitchFamily="34" charset="0"/>
              </a:rPr>
              <a:t>come (at least)</a:t>
            </a:r>
          </a:p>
          <a:p>
            <a:pPr marL="609600" indent="-609600"/>
            <a:r>
              <a:rPr lang="en-US" altLang="en-US" sz="4000" dirty="0">
                <a:solidFill>
                  <a:srgbClr val="FFCCFF"/>
                </a:solidFill>
                <a:latin typeface="Arial Rounded MT Bold" pitchFamily="34" charset="0"/>
              </a:rPr>
              <a:t>20% </a:t>
            </a:r>
            <a:r>
              <a:rPr lang="en-US" altLang="en-US" sz="4000" dirty="0" smtClean="0">
                <a:solidFill>
                  <a:srgbClr val="FFCCFF"/>
                </a:solidFill>
                <a:latin typeface="Arial Rounded MT Bold" pitchFamily="34" charset="0"/>
              </a:rPr>
              <a:t>(1/5)would </a:t>
            </a:r>
            <a:r>
              <a:rPr lang="en-US" altLang="en-US" sz="4000" dirty="0">
                <a:solidFill>
                  <a:srgbClr val="FFCCFF"/>
                </a:solidFill>
                <a:latin typeface="Arial Rounded MT Bold" pitchFamily="34" charset="0"/>
              </a:rPr>
              <a:t>accept a Bible study</a:t>
            </a:r>
          </a:p>
          <a:p>
            <a:pPr marL="609600" indent="-609600"/>
            <a:r>
              <a:rPr lang="en-US" altLang="en-US" sz="5400" dirty="0">
                <a:solidFill>
                  <a:srgbClr val="FFFF00"/>
                </a:solidFill>
                <a:latin typeface="Arial Rounded MT Bold" pitchFamily="34" charset="0"/>
              </a:rPr>
              <a:t>1/3 will obey Gospel</a:t>
            </a:r>
          </a:p>
          <a:p>
            <a:pPr marL="609600" indent="-609600">
              <a:buFontTx/>
              <a:buNone/>
            </a:pPr>
            <a:endParaRPr lang="en-US" altLang="en-US" sz="4000" dirty="0">
              <a:solidFill>
                <a:srgbClr val="FFCC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761</Words>
  <Application>Microsoft Office PowerPoint</Application>
  <PresentationFormat>On-screen Show (4:3)</PresentationFormat>
  <Paragraphs>174</Paragraphs>
  <Slides>35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Times New Roman</vt:lpstr>
      <vt:lpstr>Arial Rounded MT Bold</vt:lpstr>
      <vt:lpstr>Arial Narrow</vt:lpstr>
      <vt:lpstr>Subway</vt:lpstr>
      <vt:lpstr>Brush Script</vt:lpstr>
      <vt:lpstr>Default Design</vt:lpstr>
      <vt:lpstr>1_Default Design</vt:lpstr>
      <vt:lpstr>Corel Presentations 11 Drawing</vt:lpstr>
      <vt:lpstr>School of Fish</vt:lpstr>
      <vt:lpstr>Fishers For Men</vt:lpstr>
      <vt:lpstr>School of Fish</vt:lpstr>
      <vt:lpstr>Kind of Fish</vt:lpstr>
      <vt:lpstr>Kind of Fish</vt:lpstr>
      <vt:lpstr>School of Fish</vt:lpstr>
      <vt:lpstr>Where did we come from?</vt:lpstr>
      <vt:lpstr>Most Fruitful Location</vt:lpstr>
      <vt:lpstr>Inviting Our Friends &amp; Relatives</vt:lpstr>
      <vt:lpstr>Inviting Our Friends &amp; Relatives</vt:lpstr>
      <vt:lpstr>PowerPoint Presentation</vt:lpstr>
      <vt:lpstr>Where To Fish</vt:lpstr>
      <vt:lpstr>Visitors</vt:lpstr>
      <vt:lpstr>Worship Is…</vt:lpstr>
      <vt:lpstr>1 Corinthians 14</vt:lpstr>
      <vt:lpstr>PowerPoint Presentation</vt:lpstr>
      <vt:lpstr>Visitors</vt:lpstr>
      <vt:lpstr>FACT</vt:lpstr>
      <vt:lpstr>Do we give the message?</vt:lpstr>
      <vt:lpstr>Visitors</vt:lpstr>
      <vt:lpstr>School of Fish</vt:lpstr>
      <vt:lpstr>Different Approaches</vt:lpstr>
      <vt:lpstr>PowerPoint Presentation</vt:lpstr>
      <vt:lpstr>School of Fish</vt:lpstr>
      <vt:lpstr>Lures &amp; Strategies</vt:lpstr>
      <vt:lpstr>School of Fish</vt:lpstr>
      <vt:lpstr>Teach Right Thing!</vt:lpstr>
      <vt:lpstr>School of Fish</vt:lpstr>
      <vt:lpstr>School of Fish</vt:lpstr>
      <vt:lpstr>Growth Is Painful</vt:lpstr>
      <vt:lpstr>School of Fish</vt:lpstr>
      <vt:lpstr>NT Church Example</vt:lpstr>
      <vt:lpstr>FACT</vt:lpstr>
      <vt:lpstr>FACT</vt:lpstr>
      <vt:lpstr>Revelation 2-3</vt:lpstr>
    </vt:vector>
  </TitlesOfParts>
  <Company>Kleinwood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Fishers For Men</dc:title>
  <dc:creator>Ricky Shanks</dc:creator>
  <cp:lastModifiedBy>Ricky</cp:lastModifiedBy>
  <cp:revision>33</cp:revision>
  <cp:lastPrinted>2022-01-08T12:38:53Z</cp:lastPrinted>
  <dcterms:created xsi:type="dcterms:W3CDTF">2001-06-23T20:17:10Z</dcterms:created>
  <dcterms:modified xsi:type="dcterms:W3CDTF">2022-01-09T13:18:27Z</dcterms:modified>
</cp:coreProperties>
</file>