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9" r:id="rId1"/>
  </p:sldMasterIdLst>
  <p:notesMasterIdLst>
    <p:notesMasterId r:id="rId16"/>
  </p:notesMasterIdLst>
  <p:sldIdLst>
    <p:sldId id="256" r:id="rId2"/>
    <p:sldId id="257" r:id="rId3"/>
    <p:sldId id="261" r:id="rId4"/>
    <p:sldId id="258" r:id="rId5"/>
    <p:sldId id="259" r:id="rId6"/>
    <p:sldId id="260" r:id="rId7"/>
    <p:sldId id="262" r:id="rId8"/>
    <p:sldId id="263" r:id="rId9"/>
    <p:sldId id="264" r:id="rId10"/>
    <p:sldId id="265" r:id="rId11"/>
    <p:sldId id="266" r:id="rId12"/>
    <p:sldId id="267" r:id="rId13"/>
    <p:sldId id="268" r:id="rId14"/>
    <p:sldId id="269" r:id="rId15"/>
  </p:sldIdLst>
  <p:sldSz cx="9144000" cy="6858000" type="screen4x3"/>
  <p:notesSz cx="7077075" cy="9363075"/>
  <p:embeddedFontLst>
    <p:embeddedFont>
      <p:font typeface="Monotype Sorts" panose="05010101010101010101" pitchFamily="2" charset="2"/>
      <p:regular r:id="rId17"/>
    </p:embeddedFont>
    <p:embeddedFont>
      <p:font typeface="Calibri" panose="020F0502020204030204" pitchFamily="34" charset="0"/>
      <p:regular r:id="rId18"/>
      <p:bold r:id="rId19"/>
      <p:italic r:id="rId20"/>
      <p:boldItalic r:id="rId21"/>
    </p:embeddedFont>
    <p:embeddedFont>
      <p:font typeface="Arial Narrow" panose="020B0506020102020204" pitchFamily="34" charset="0"/>
      <p:regular r:id="rId22"/>
      <p:bold r:id="rId23"/>
      <p:italic r:id="rId24"/>
      <p:boldItalic r:id="rId25"/>
    </p:embeddedFont>
    <p:embeddedFont>
      <p:font typeface="Arial Rounded MT Bold" panose="020F0704030504030204" pitchFamily="34" charset="0"/>
      <p:regular r:id="rId26"/>
    </p:embeddedFont>
    <p:embeddedFont>
      <p:font typeface="Impact" panose="020B0706050402050204" pitchFamily="34" charset="0"/>
      <p:bold r:id="rId27"/>
    </p:embeddedFont>
    <p:embeddedFont>
      <p:font typeface="Subway" panose="02000A03020000020003" pitchFamily="2" charset="0"/>
      <p:bold r:id="rId28"/>
    </p:embeddedFont>
    <p:embeddedFont>
      <p:font typeface="Cooper Black" panose="0208090404030B020404" pitchFamily="18" charset="0"/>
      <p:regular r:id="rId29"/>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3300"/>
    <a:srgbClr val="66FF33"/>
    <a:srgbClr val="0000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669" autoAdjust="0"/>
  </p:normalViewPr>
  <p:slideViewPr>
    <p:cSldViewPr>
      <p:cViewPr varScale="1">
        <p:scale>
          <a:sx n="32" d="100"/>
          <a:sy n="32" d="100"/>
        </p:scale>
        <p:origin x="-123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40" d="100"/>
          <a:sy n="40" d="100"/>
        </p:scale>
        <p:origin x="-2323" y="-72"/>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0607A846-0EC1-4966-8340-60E08299E90B}" type="datetimeFigureOut">
              <a:rPr lang="en-US" smtClean="0"/>
              <a:t>4/1/2022</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BD75A59F-7EB5-454C-B1E6-3664B5ADA0FD}" type="slidenum">
              <a:rPr lang="en-US" smtClean="0"/>
              <a:t>‹#›</a:t>
            </a:fld>
            <a:endParaRPr lang="en-US"/>
          </a:p>
        </p:txBody>
      </p:sp>
    </p:spTree>
    <p:extLst>
      <p:ext uri="{BB962C8B-B14F-4D97-AF65-F5344CB8AC3E}">
        <p14:creationId xmlns:p14="http://schemas.microsoft.com/office/powerpoint/2010/main" val="3267753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0613" y="0"/>
            <a:ext cx="3433762" cy="2574925"/>
          </a:xfrm>
        </p:spPr>
      </p:sp>
      <p:sp>
        <p:nvSpPr>
          <p:cNvPr id="3" name="Notes Placeholder 2"/>
          <p:cNvSpPr>
            <a:spLocks noGrp="1"/>
          </p:cNvSpPr>
          <p:nvPr>
            <p:ph type="body" idx="1"/>
          </p:nvPr>
        </p:nvSpPr>
        <p:spPr>
          <a:xfrm>
            <a:off x="0" y="2730897"/>
            <a:ext cx="7077075" cy="5851922"/>
          </a:xfrm>
        </p:spPr>
        <p:txBody>
          <a:bodyPr/>
          <a:lstStyle/>
          <a:p>
            <a:r>
              <a:rPr lang="en-US" sz="1800" dirty="0"/>
              <a:t>Mt 5:8 Blessed are the pure in heart, For they shall see God.</a:t>
            </a:r>
          </a:p>
          <a:p>
            <a:r>
              <a:rPr lang="en-US" sz="1800" dirty="0"/>
              <a:t> (NKJV)</a:t>
            </a:r>
          </a:p>
          <a:p>
            <a:endParaRPr lang="en-US" sz="1800" dirty="0"/>
          </a:p>
          <a:p>
            <a:r>
              <a:rPr lang="en-US" sz="1800" dirty="0"/>
              <a:t>Mt 6:20 "but lay up for yourselves treasures in heaven, where neither moth nor rust destroys and where thieves do not break in and steal.</a:t>
            </a:r>
          </a:p>
          <a:p>
            <a:r>
              <a:rPr lang="en-US" sz="1800" dirty="0"/>
              <a:t> 21 "For where your treasure is, there your heart will be also.</a:t>
            </a:r>
          </a:p>
          <a:p>
            <a:r>
              <a:rPr lang="en-US" sz="1800" dirty="0"/>
              <a:t> (NKJV)</a:t>
            </a:r>
          </a:p>
          <a:p>
            <a:endParaRPr lang="en-US" sz="1800" dirty="0"/>
          </a:p>
          <a:p>
            <a:r>
              <a:rPr lang="en-US" sz="1800" dirty="0"/>
              <a:t>Mt 12:34 "Brood of vipers! How can you, being evil, speak good things? For out of the abundance of the heart the mouth speaks.</a:t>
            </a:r>
          </a:p>
          <a:p>
            <a:r>
              <a:rPr lang="en-US" sz="1800" dirty="0"/>
              <a:t> 35 "A good man out of the good treasure of his heart brings forth good things, and an evil man out of the evil treasure brings forth evil things.</a:t>
            </a:r>
          </a:p>
          <a:p>
            <a:r>
              <a:rPr lang="en-US" sz="1800" dirty="0"/>
              <a:t> (NKJV)</a:t>
            </a:r>
          </a:p>
          <a:p>
            <a:endParaRPr lang="en-US" sz="1800" dirty="0"/>
          </a:p>
          <a:p>
            <a:endParaRPr lang="en-US" sz="1800" dirty="0"/>
          </a:p>
        </p:txBody>
      </p:sp>
      <p:sp>
        <p:nvSpPr>
          <p:cNvPr id="4" name="Slide Number Placeholder 3"/>
          <p:cNvSpPr>
            <a:spLocks noGrp="1"/>
          </p:cNvSpPr>
          <p:nvPr>
            <p:ph type="sldNum" sz="quarter" idx="10"/>
          </p:nvPr>
        </p:nvSpPr>
        <p:spPr/>
        <p:txBody>
          <a:bodyPr/>
          <a:lstStyle/>
          <a:p>
            <a:fld id="{BD75A59F-7EB5-454C-B1E6-3664B5ADA0FD}" type="slidenum">
              <a:rPr lang="en-US" smtClean="0"/>
              <a:t>1</a:t>
            </a:fld>
            <a:endParaRPr lang="en-US"/>
          </a:p>
        </p:txBody>
      </p:sp>
    </p:spTree>
    <p:extLst>
      <p:ext uri="{BB962C8B-B14F-4D97-AF65-F5344CB8AC3E}">
        <p14:creationId xmlns:p14="http://schemas.microsoft.com/office/powerpoint/2010/main" val="1932434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48200" y="0"/>
            <a:ext cx="2438400" cy="1828800"/>
          </a:xfrm>
        </p:spPr>
      </p:sp>
      <p:sp>
        <p:nvSpPr>
          <p:cNvPr id="3" name="Notes Placeholder 2"/>
          <p:cNvSpPr>
            <a:spLocks noGrp="1"/>
          </p:cNvSpPr>
          <p:nvPr>
            <p:ph type="body" idx="1"/>
          </p:nvPr>
        </p:nvSpPr>
        <p:spPr>
          <a:xfrm>
            <a:off x="39317" y="2106692"/>
            <a:ext cx="7037758" cy="5851922"/>
          </a:xfrm>
        </p:spPr>
        <p:txBody>
          <a:bodyPr/>
          <a:lstStyle/>
          <a:p>
            <a:r>
              <a:rPr lang="en-US" sz="2900" dirty="0"/>
              <a:t>Joh 20:30 And truly Jesus did many other signs in the presence of His disciples, which are not written in this book;</a:t>
            </a:r>
          </a:p>
          <a:p>
            <a:r>
              <a:rPr lang="en-US" sz="2900" dirty="0"/>
              <a:t> 31 but these are written that you may believe that Jesus is the Christ, the Son of God, and that believing you may have life in His name.</a:t>
            </a:r>
          </a:p>
          <a:p>
            <a:r>
              <a:rPr lang="en-US" sz="2900" dirty="0"/>
              <a:t> (NKJV)</a:t>
            </a:r>
          </a:p>
          <a:p>
            <a:endParaRPr lang="en-US" sz="2900" dirty="0"/>
          </a:p>
          <a:p>
            <a:endParaRPr lang="en-US" sz="2900" dirty="0"/>
          </a:p>
        </p:txBody>
      </p:sp>
      <p:sp>
        <p:nvSpPr>
          <p:cNvPr id="4" name="Slide Number Placeholder 3"/>
          <p:cNvSpPr>
            <a:spLocks noGrp="1"/>
          </p:cNvSpPr>
          <p:nvPr>
            <p:ph type="sldNum" sz="quarter" idx="10"/>
          </p:nvPr>
        </p:nvSpPr>
        <p:spPr/>
        <p:txBody>
          <a:bodyPr/>
          <a:lstStyle/>
          <a:p>
            <a:fld id="{BD75A59F-7EB5-454C-B1E6-3664B5ADA0FD}" type="slidenum">
              <a:rPr lang="en-US" smtClean="0"/>
              <a:t>10</a:t>
            </a:fld>
            <a:endParaRPr lang="en-US"/>
          </a:p>
        </p:txBody>
      </p:sp>
    </p:spTree>
    <p:extLst>
      <p:ext uri="{BB962C8B-B14F-4D97-AF65-F5344CB8AC3E}">
        <p14:creationId xmlns:p14="http://schemas.microsoft.com/office/powerpoint/2010/main" val="371896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87775" y="19050"/>
            <a:ext cx="3316288" cy="2487613"/>
          </a:xfrm>
        </p:spPr>
      </p:sp>
      <p:sp>
        <p:nvSpPr>
          <p:cNvPr id="3" name="Notes Placeholder 2"/>
          <p:cNvSpPr>
            <a:spLocks noGrp="1"/>
          </p:cNvSpPr>
          <p:nvPr>
            <p:ph type="body" idx="1"/>
          </p:nvPr>
        </p:nvSpPr>
        <p:spPr>
          <a:xfrm>
            <a:off x="0" y="2652871"/>
            <a:ext cx="7077075" cy="5305743"/>
          </a:xfrm>
        </p:spPr>
        <p:txBody>
          <a:bodyPr/>
          <a:lstStyle/>
          <a:p>
            <a:r>
              <a:rPr lang="en-US" sz="2100" dirty="0"/>
              <a:t>Joh 3:16 "For God so loved the world that He gave His only begotten Son, that whoever believes in Him should not perish but have everlasting life.  (NKJV)</a:t>
            </a:r>
          </a:p>
          <a:p>
            <a:endParaRPr lang="en-US" sz="2100" dirty="0"/>
          </a:p>
          <a:p>
            <a:r>
              <a:rPr lang="en-US" sz="2100" dirty="0"/>
              <a:t>Ro 5:8 But God demonstrates His own love toward us, in that while we were still sinners, Christ died for us.  (NKJV)</a:t>
            </a:r>
          </a:p>
          <a:p>
            <a:endParaRPr lang="en-US" sz="2100" dirty="0"/>
          </a:p>
          <a:p>
            <a:r>
              <a:rPr lang="en-US" sz="2100" dirty="0"/>
              <a:t>2Co 8:9 For you know the grace of our Lord Jesus Christ, that though He was rich, yet for your sakes He became poor, that you through His poverty might become rich.  (NKJV)</a:t>
            </a:r>
          </a:p>
          <a:p>
            <a:endParaRPr lang="en-US" sz="2100" dirty="0"/>
          </a:p>
          <a:p>
            <a:r>
              <a:rPr lang="en-US" sz="2100" dirty="0"/>
              <a:t>1Jo 4:19 We love Him because He first loved us.  (NKJV)</a:t>
            </a:r>
          </a:p>
          <a:p>
            <a:endParaRPr lang="en-US" sz="2100" dirty="0"/>
          </a:p>
          <a:p>
            <a:endParaRPr lang="en-US" sz="2100" dirty="0"/>
          </a:p>
        </p:txBody>
      </p:sp>
      <p:sp>
        <p:nvSpPr>
          <p:cNvPr id="4" name="Slide Number Placeholder 3"/>
          <p:cNvSpPr>
            <a:spLocks noGrp="1"/>
          </p:cNvSpPr>
          <p:nvPr>
            <p:ph type="sldNum" sz="quarter" idx="10"/>
          </p:nvPr>
        </p:nvSpPr>
        <p:spPr/>
        <p:txBody>
          <a:bodyPr/>
          <a:lstStyle/>
          <a:p>
            <a:fld id="{BD75A59F-7EB5-454C-B1E6-3664B5ADA0FD}" type="slidenum">
              <a:rPr lang="en-US" smtClean="0"/>
              <a:t>11</a:t>
            </a:fld>
            <a:endParaRPr lang="en-US"/>
          </a:p>
        </p:txBody>
      </p:sp>
    </p:spTree>
    <p:extLst>
      <p:ext uri="{BB962C8B-B14F-4D97-AF65-F5344CB8AC3E}">
        <p14:creationId xmlns:p14="http://schemas.microsoft.com/office/powerpoint/2010/main" val="993123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00513" y="0"/>
            <a:ext cx="2965450" cy="2224088"/>
          </a:xfrm>
        </p:spPr>
      </p:sp>
      <p:sp>
        <p:nvSpPr>
          <p:cNvPr id="3" name="Notes Placeholder 2"/>
          <p:cNvSpPr>
            <a:spLocks noGrp="1"/>
          </p:cNvSpPr>
          <p:nvPr>
            <p:ph type="body" idx="1"/>
          </p:nvPr>
        </p:nvSpPr>
        <p:spPr>
          <a:xfrm>
            <a:off x="0" y="1716564"/>
            <a:ext cx="7077075" cy="6710204"/>
          </a:xfrm>
        </p:spPr>
        <p:txBody>
          <a:bodyPr/>
          <a:lstStyle/>
          <a:p>
            <a:r>
              <a:rPr lang="en-US" altLang="en-US" sz="2900" b="1" dirty="0">
                <a:latin typeface="Arial Narrow" panose="020B0506020102020204" pitchFamily="34" charset="0"/>
              </a:rPr>
              <a:t>Love and Solid Truth</a:t>
            </a:r>
          </a:p>
          <a:p>
            <a:r>
              <a:rPr lang="en-US" altLang="en-US" sz="2900" b="1" dirty="0">
                <a:latin typeface="Arial Narrow" panose="020B0506020102020204" pitchFamily="34" charset="0"/>
              </a:rPr>
              <a:t>Remember picture of God in Exo 34</a:t>
            </a:r>
          </a:p>
          <a:p>
            <a:r>
              <a:rPr lang="en-US" altLang="en-US" sz="2900" dirty="0">
                <a:effectLst>
                  <a:outerShdw blurRad="38100" dist="38100" dir="2700000" algn="tl">
                    <a:srgbClr val="000000"/>
                  </a:outerShdw>
                </a:effectLst>
                <a:latin typeface="Arial Narrow" panose="020B0506020102020204" pitchFamily="34" charset="0"/>
              </a:rPr>
              <a:t>Goodness of God</a:t>
            </a:r>
          </a:p>
          <a:p>
            <a:pPr lvl="1"/>
            <a:r>
              <a:rPr lang="en-US" altLang="en-US" sz="2500" dirty="0">
                <a:latin typeface="Arial Narrow" panose="020B0506020102020204" pitchFamily="34" charset="0"/>
              </a:rPr>
              <a:t>Ro 2:4 Or do you despise the riches of His goodness, forbearance, and longsuffering, not knowing that the goodness of God leads you to repentance?  (NKJV)</a:t>
            </a:r>
          </a:p>
          <a:p>
            <a:pPr lvl="1"/>
            <a:endParaRPr lang="en-US" altLang="en-US" sz="2500" dirty="0">
              <a:latin typeface="Arial Narrow" panose="020B0506020102020204" pitchFamily="34" charset="0"/>
            </a:endParaRPr>
          </a:p>
          <a:p>
            <a:r>
              <a:rPr lang="en-US" altLang="en-US" sz="2900" dirty="0">
                <a:effectLst>
                  <a:outerShdw blurRad="38100" dist="38100" dir="2700000" algn="tl">
                    <a:srgbClr val="000000"/>
                  </a:outerShdw>
                </a:effectLst>
                <a:latin typeface="Arial Narrow" panose="020B0506020102020204" pitchFamily="34" charset="0"/>
              </a:rPr>
              <a:t>Fear of Judgement</a:t>
            </a:r>
            <a:r>
              <a:rPr lang="en-US" altLang="en-US" sz="2900" dirty="0">
                <a:latin typeface="Arial Narrow" panose="020B0506020102020204" pitchFamily="34" charset="0"/>
              </a:rPr>
              <a:t> </a:t>
            </a:r>
          </a:p>
          <a:p>
            <a:pPr lvl="1"/>
            <a:r>
              <a:rPr lang="en-US" altLang="en-US" sz="2500" dirty="0">
                <a:latin typeface="Arial Narrow" panose="020B0506020102020204" pitchFamily="34" charset="0"/>
              </a:rPr>
              <a:t>Ac 17:30 "Truly, these times of ignorance God overlooked, but now commands all men everywhere to repent,</a:t>
            </a:r>
          </a:p>
          <a:p>
            <a:pPr lvl="1"/>
            <a:r>
              <a:rPr lang="en-US" altLang="en-US" sz="2500" dirty="0">
                <a:latin typeface="Arial Narrow" panose="020B0506020102020204" pitchFamily="34" charset="0"/>
              </a:rPr>
              <a:t> 31 "because He has appointed a day on which He will judge the world in righteousness by the Man whom He has ordained. He has given assurance of this to all by raising Him from the dead.“  (NKJV)</a:t>
            </a:r>
          </a:p>
          <a:p>
            <a:pPr lvl="1"/>
            <a:r>
              <a:rPr lang="en-US" altLang="en-US" sz="3300" b="1" dirty="0">
                <a:latin typeface="Arial Narrow" panose="020B0506020102020204" pitchFamily="34" charset="0"/>
              </a:rPr>
              <a:t>God MEANS WHAT HE PROMISES!</a:t>
            </a:r>
          </a:p>
          <a:p>
            <a:pPr lvl="1"/>
            <a:endParaRPr lang="en-US" altLang="en-US" sz="2500" dirty="0">
              <a:latin typeface="Arial Narrow" panose="020B0506020102020204" pitchFamily="34" charset="0"/>
            </a:endParaRPr>
          </a:p>
          <a:p>
            <a:endParaRPr lang="en-US" sz="700" dirty="0">
              <a:latin typeface="Arial Narrow" panose="020B0506020102020204" pitchFamily="34" charset="0"/>
            </a:endParaRPr>
          </a:p>
        </p:txBody>
      </p:sp>
      <p:sp>
        <p:nvSpPr>
          <p:cNvPr id="4" name="Slide Number Placeholder 3"/>
          <p:cNvSpPr>
            <a:spLocks noGrp="1"/>
          </p:cNvSpPr>
          <p:nvPr>
            <p:ph type="sldNum" sz="quarter" idx="10"/>
          </p:nvPr>
        </p:nvSpPr>
        <p:spPr/>
        <p:txBody>
          <a:bodyPr/>
          <a:lstStyle/>
          <a:p>
            <a:fld id="{BD75A59F-7EB5-454C-B1E6-3664B5ADA0FD}" type="slidenum">
              <a:rPr lang="en-US" smtClean="0"/>
              <a:t>12</a:t>
            </a:fld>
            <a:endParaRPr lang="en-US"/>
          </a:p>
        </p:txBody>
      </p:sp>
    </p:spTree>
    <p:extLst>
      <p:ext uri="{BB962C8B-B14F-4D97-AF65-F5344CB8AC3E}">
        <p14:creationId xmlns:p14="http://schemas.microsoft.com/office/powerpoint/2010/main" val="2440989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87775" y="19050"/>
            <a:ext cx="3257550" cy="2443163"/>
          </a:xfrm>
        </p:spPr>
      </p:sp>
      <p:sp>
        <p:nvSpPr>
          <p:cNvPr id="3" name="Notes Placeholder 2"/>
          <p:cNvSpPr>
            <a:spLocks noGrp="1"/>
          </p:cNvSpPr>
          <p:nvPr>
            <p:ph type="body" idx="1"/>
          </p:nvPr>
        </p:nvSpPr>
        <p:spPr>
          <a:xfrm>
            <a:off x="0" y="2418794"/>
            <a:ext cx="7077075" cy="6320076"/>
          </a:xfrm>
        </p:spPr>
        <p:txBody>
          <a:bodyPr/>
          <a:lstStyle/>
          <a:p>
            <a:r>
              <a:rPr lang="en-US" sz="1800" dirty="0"/>
              <a:t>If we ignore our conscience, </a:t>
            </a:r>
            <a:r>
              <a:rPr lang="en-US" sz="2100" b="1" dirty="0"/>
              <a:t>we do great harm to our heart!</a:t>
            </a:r>
            <a:endParaRPr lang="en-US" sz="1800" b="1" dirty="0"/>
          </a:p>
          <a:p>
            <a:pPr lvl="1"/>
            <a:r>
              <a:rPr lang="en-US" sz="1800" dirty="0"/>
              <a:t>1Ti 4:2 speaking lies in hypocrisy, having their own conscience seared with a hot iron, (NKJV)</a:t>
            </a:r>
          </a:p>
          <a:p>
            <a:endParaRPr lang="en-US" sz="1800" dirty="0"/>
          </a:p>
          <a:p>
            <a:endParaRPr lang="en-US" sz="1800" dirty="0"/>
          </a:p>
          <a:p>
            <a:r>
              <a:rPr lang="en-US" sz="1800" dirty="0" err="1"/>
              <a:t>Heb</a:t>
            </a:r>
            <a:r>
              <a:rPr lang="en-US" sz="1800" dirty="0"/>
              <a:t> 4:7 again He designates a certain day, saying in David, "Today," after such a long time, as it has been said: "Today, if you will hear His voice, Do not harden your hearts."</a:t>
            </a:r>
          </a:p>
          <a:p>
            <a:r>
              <a:rPr lang="en-US" sz="1800" dirty="0"/>
              <a:t> (NKJV)</a:t>
            </a:r>
          </a:p>
          <a:p>
            <a:endParaRPr lang="en-US" sz="2100" b="1" dirty="0"/>
          </a:p>
          <a:p>
            <a:r>
              <a:rPr lang="en-US" sz="2100" b="1" dirty="0"/>
              <a:t>We must let WHAT GOD SAYS IS SIN HURT! To the bone.</a:t>
            </a:r>
          </a:p>
          <a:p>
            <a:r>
              <a:rPr lang="en-US" sz="2100" b="1" dirty="0"/>
              <a:t>David a man after God’s heart, His sin hurt to the bone! </a:t>
            </a:r>
          </a:p>
          <a:p>
            <a:r>
              <a:rPr lang="en-US" sz="3300" b="1" dirty="0">
                <a:solidFill>
                  <a:srgbClr val="C00000"/>
                </a:solidFill>
              </a:rPr>
              <a:t>Psa. 6:2; 32:2; 38:3; 51:8!</a:t>
            </a:r>
          </a:p>
          <a:p>
            <a:endParaRPr lang="en-US" sz="1800" dirty="0"/>
          </a:p>
          <a:p>
            <a:r>
              <a:rPr lang="en-US" sz="2500" dirty="0">
                <a:solidFill>
                  <a:schemeClr val="tx2">
                    <a:lumMod val="50000"/>
                  </a:schemeClr>
                </a:solidFill>
              </a:rPr>
              <a:t>Sin is an action! YES</a:t>
            </a:r>
          </a:p>
          <a:p>
            <a:r>
              <a:rPr lang="en-US" sz="2500" dirty="0">
                <a:solidFill>
                  <a:schemeClr val="tx2">
                    <a:lumMod val="50000"/>
                  </a:schemeClr>
                </a:solidFill>
              </a:rPr>
              <a:t>But it starts in the heart. ALL 4 parts get involved.</a:t>
            </a:r>
          </a:p>
          <a:p>
            <a:r>
              <a:rPr lang="en-US" sz="2500" b="1" dirty="0"/>
              <a:t>We MUST  prevent heart disease </a:t>
            </a:r>
          </a:p>
          <a:p>
            <a:endParaRPr lang="en-US" sz="1800" dirty="0"/>
          </a:p>
        </p:txBody>
      </p:sp>
      <p:sp>
        <p:nvSpPr>
          <p:cNvPr id="4" name="Slide Number Placeholder 3"/>
          <p:cNvSpPr>
            <a:spLocks noGrp="1"/>
          </p:cNvSpPr>
          <p:nvPr>
            <p:ph type="sldNum" sz="quarter" idx="10"/>
          </p:nvPr>
        </p:nvSpPr>
        <p:spPr/>
        <p:txBody>
          <a:bodyPr/>
          <a:lstStyle/>
          <a:p>
            <a:fld id="{BD75A59F-7EB5-454C-B1E6-3664B5ADA0FD}" type="slidenum">
              <a:rPr lang="en-US" smtClean="0"/>
              <a:t>13</a:t>
            </a:fld>
            <a:endParaRPr lang="en-US"/>
          </a:p>
        </p:txBody>
      </p:sp>
    </p:spTree>
    <p:extLst>
      <p:ext uri="{BB962C8B-B14F-4D97-AF65-F5344CB8AC3E}">
        <p14:creationId xmlns:p14="http://schemas.microsoft.com/office/powerpoint/2010/main" val="1934843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43350" y="19050"/>
            <a:ext cx="3103563" cy="2327275"/>
          </a:xfrm>
        </p:spPr>
      </p:sp>
      <p:sp>
        <p:nvSpPr>
          <p:cNvPr id="3" name="Notes Placeholder 2"/>
          <p:cNvSpPr>
            <a:spLocks noGrp="1"/>
          </p:cNvSpPr>
          <p:nvPr>
            <p:ph type="body" idx="1"/>
          </p:nvPr>
        </p:nvSpPr>
        <p:spPr>
          <a:xfrm>
            <a:off x="0" y="390128"/>
            <a:ext cx="6919807" cy="7412434"/>
          </a:xfrm>
        </p:spPr>
        <p:txBody>
          <a:bodyPr/>
          <a:lstStyle/>
          <a:p>
            <a:r>
              <a:rPr lang="en-US" sz="3300" u="sng" dirty="0">
                <a:effectLst>
                  <a:outerShdw blurRad="38100" dist="38100" dir="2700000" algn="tl">
                    <a:srgbClr val="000000">
                      <a:alpha val="43137"/>
                    </a:srgbClr>
                  </a:outerShdw>
                </a:effectLst>
              </a:rPr>
              <a:t>We MUST Keep </a:t>
            </a:r>
          </a:p>
          <a:p>
            <a:r>
              <a:rPr lang="en-US" sz="3300" u="sng" dirty="0">
                <a:effectLst>
                  <a:outerShdw blurRad="38100" dist="38100" dir="2700000" algn="tl">
                    <a:srgbClr val="000000">
                      <a:alpha val="43137"/>
                    </a:srgbClr>
                  </a:outerShdw>
                </a:effectLst>
              </a:rPr>
              <a:t>Each Part of the </a:t>
            </a:r>
          </a:p>
          <a:p>
            <a:r>
              <a:rPr lang="en-US" sz="3300" u="sng" dirty="0">
                <a:effectLst>
                  <a:outerShdw blurRad="38100" dist="38100" dir="2700000" algn="tl">
                    <a:srgbClr val="000000">
                      <a:alpha val="43137"/>
                    </a:srgbClr>
                  </a:outerShdw>
                </a:effectLst>
              </a:rPr>
              <a:t>heart HEALTHY</a:t>
            </a:r>
          </a:p>
          <a:p>
            <a:endParaRPr lang="en-US" sz="2500" b="1" dirty="0"/>
          </a:p>
          <a:p>
            <a:pPr marL="352261" indent="-352261">
              <a:buFont typeface="Arial" panose="020B0604020202020204" pitchFamily="34" charset="0"/>
              <a:buChar char="•"/>
            </a:pPr>
            <a:r>
              <a:rPr lang="en-US" sz="2500" b="1" dirty="0"/>
              <a:t>Intellect </a:t>
            </a:r>
            <a:r>
              <a:rPr lang="en-US" sz="1800" dirty="0"/>
              <a:t>with proven truth.</a:t>
            </a:r>
          </a:p>
          <a:p>
            <a:r>
              <a:rPr lang="en-US" sz="1800" dirty="0"/>
              <a:t>	You shall know the truth and the truth will set you free.</a:t>
            </a:r>
          </a:p>
          <a:p>
            <a:r>
              <a:rPr lang="en-US" sz="1800" dirty="0"/>
              <a:t>Joh 17:17 "Sanctify them by Your truth. Your word is truth. (NKJV)</a:t>
            </a:r>
          </a:p>
          <a:p>
            <a:endParaRPr lang="en-US" sz="1800" dirty="0"/>
          </a:p>
          <a:p>
            <a:pPr marL="352261" indent="-352261">
              <a:buFont typeface="Arial" panose="020B0604020202020204" pitchFamily="34" charset="0"/>
              <a:buChar char="•"/>
            </a:pPr>
            <a:r>
              <a:rPr lang="en-US" sz="2500" b="1" dirty="0"/>
              <a:t>Keep our emotions </a:t>
            </a:r>
            <a:r>
              <a:rPr lang="en-US" sz="1800" dirty="0"/>
              <a:t>to respond only to truth</a:t>
            </a:r>
          </a:p>
          <a:p>
            <a:pPr marL="352261" indent="-352261">
              <a:buFont typeface="Arial" panose="020B0604020202020204" pitchFamily="34" charset="0"/>
              <a:buChar char="•"/>
            </a:pPr>
            <a:r>
              <a:rPr lang="en-US" sz="2500" b="1" dirty="0"/>
              <a:t>Make decisions </a:t>
            </a:r>
            <a:r>
              <a:rPr lang="en-US" sz="1800" dirty="0"/>
              <a:t>based upon truth from God toward honoring Him!</a:t>
            </a:r>
          </a:p>
          <a:p>
            <a:endParaRPr lang="en-US" sz="1800" dirty="0"/>
          </a:p>
          <a:p>
            <a:r>
              <a:rPr lang="en-US" sz="1800" dirty="0"/>
              <a:t>And when we sin …</a:t>
            </a:r>
          </a:p>
          <a:p>
            <a:pPr marL="469682" indent="-469682">
              <a:buFont typeface="Arial" panose="020B0604020202020204" pitchFamily="34" charset="0"/>
              <a:buChar char="•"/>
            </a:pPr>
            <a:r>
              <a:rPr lang="en-US" sz="2900" b="1" dirty="0"/>
              <a:t>LET IT HURT AND CUT US TO THE BONE</a:t>
            </a:r>
            <a:r>
              <a:rPr lang="en-US" sz="1800" dirty="0"/>
              <a:t>.</a:t>
            </a:r>
          </a:p>
          <a:p>
            <a:pPr algn="ctr"/>
            <a:r>
              <a:rPr lang="en-US" sz="2900" b="1" dirty="0"/>
              <a:t>Let it drive us to our knees </a:t>
            </a:r>
          </a:p>
          <a:p>
            <a:pPr algn="ctr"/>
            <a:r>
              <a:rPr lang="en-US" sz="2900" b="1" dirty="0"/>
              <a:t>	</a:t>
            </a:r>
            <a:r>
              <a:rPr lang="en-US" sz="2900" dirty="0"/>
              <a:t>seeking His God’s faithful mercy.</a:t>
            </a:r>
          </a:p>
          <a:p>
            <a:pPr algn="ctr"/>
            <a:endParaRPr lang="en-US" sz="1800" dirty="0"/>
          </a:p>
          <a:p>
            <a:endParaRPr lang="en-US" sz="1800" dirty="0"/>
          </a:p>
        </p:txBody>
      </p:sp>
      <p:sp>
        <p:nvSpPr>
          <p:cNvPr id="4" name="Slide Number Placeholder 3"/>
          <p:cNvSpPr>
            <a:spLocks noGrp="1"/>
          </p:cNvSpPr>
          <p:nvPr>
            <p:ph type="sldNum" sz="quarter" idx="10"/>
          </p:nvPr>
        </p:nvSpPr>
        <p:spPr/>
        <p:txBody>
          <a:bodyPr/>
          <a:lstStyle/>
          <a:p>
            <a:fld id="{BD75A59F-7EB5-454C-B1E6-3664B5ADA0FD}" type="slidenum">
              <a:rPr lang="en-US" smtClean="0"/>
              <a:t>14</a:t>
            </a:fld>
            <a:endParaRPr lang="en-US"/>
          </a:p>
        </p:txBody>
      </p:sp>
    </p:spTree>
    <p:extLst>
      <p:ext uri="{BB962C8B-B14F-4D97-AF65-F5344CB8AC3E}">
        <p14:creationId xmlns:p14="http://schemas.microsoft.com/office/powerpoint/2010/main" val="1068535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08325" y="0"/>
            <a:ext cx="3952875" cy="2965450"/>
          </a:xfrm>
        </p:spPr>
      </p:sp>
      <p:sp>
        <p:nvSpPr>
          <p:cNvPr id="3" name="Notes Placeholder 2"/>
          <p:cNvSpPr>
            <a:spLocks noGrp="1"/>
          </p:cNvSpPr>
          <p:nvPr>
            <p:ph type="body" idx="1"/>
          </p:nvPr>
        </p:nvSpPr>
        <p:spPr>
          <a:xfrm>
            <a:off x="471805" y="3199051"/>
            <a:ext cx="5661660" cy="4213384"/>
          </a:xfrm>
        </p:spPr>
        <p:txBody>
          <a:bodyPr/>
          <a:lstStyle/>
          <a:p>
            <a:pPr marL="704522" indent="-704522">
              <a:buFont typeface="Arial" panose="020B0604020202020204" pitchFamily="34" charset="0"/>
              <a:buChar char="•"/>
            </a:pPr>
            <a:r>
              <a:rPr lang="en-US" sz="2900" dirty="0">
                <a:effectLst>
                  <a:outerShdw blurRad="38100" dist="38100" dir="2700000" algn="tl">
                    <a:srgbClr val="000000">
                      <a:alpha val="43137"/>
                    </a:srgbClr>
                  </a:outerShdw>
                </a:effectLst>
                <a:latin typeface="Arial Rounded MT Bold" panose="020F0704030504030204" pitchFamily="34" charset="0"/>
              </a:rPr>
              <a:t>Intellect</a:t>
            </a:r>
          </a:p>
          <a:p>
            <a:pPr marL="704522" indent="-704522">
              <a:buFont typeface="Arial" panose="020B0604020202020204" pitchFamily="34" charset="0"/>
              <a:buChar char="•"/>
            </a:pPr>
            <a:r>
              <a:rPr lang="en-US" sz="2900" dirty="0">
                <a:effectLst>
                  <a:outerShdw blurRad="38100" dist="38100" dir="2700000" algn="tl">
                    <a:srgbClr val="000000">
                      <a:alpha val="43137"/>
                    </a:srgbClr>
                  </a:outerShdw>
                </a:effectLst>
                <a:latin typeface="Arial Rounded MT Bold" panose="020F0704030504030204" pitchFamily="34" charset="0"/>
              </a:rPr>
              <a:t>Emotions</a:t>
            </a:r>
          </a:p>
          <a:p>
            <a:pPr marL="704522" indent="-704522">
              <a:buFont typeface="Arial" panose="020B0604020202020204" pitchFamily="34" charset="0"/>
              <a:buChar char="•"/>
            </a:pPr>
            <a:r>
              <a:rPr lang="en-US" sz="2900" dirty="0">
                <a:effectLst>
                  <a:outerShdw blurRad="38100" dist="38100" dir="2700000" algn="tl">
                    <a:srgbClr val="000000">
                      <a:alpha val="43137"/>
                    </a:srgbClr>
                  </a:outerShdw>
                </a:effectLst>
                <a:latin typeface="Arial Rounded MT Bold" panose="020F0704030504030204" pitchFamily="34" charset="0"/>
              </a:rPr>
              <a:t>Will</a:t>
            </a:r>
          </a:p>
          <a:p>
            <a:pPr marL="704522" indent="-704522">
              <a:buFont typeface="Arial" panose="020B0604020202020204" pitchFamily="34" charset="0"/>
              <a:buChar char="•"/>
            </a:pPr>
            <a:r>
              <a:rPr lang="en-US" sz="2900" dirty="0">
                <a:effectLst>
                  <a:outerShdw blurRad="38100" dist="38100" dir="2700000" algn="tl">
                    <a:srgbClr val="000000">
                      <a:alpha val="43137"/>
                    </a:srgbClr>
                  </a:outerShdw>
                </a:effectLst>
                <a:latin typeface="Arial Rounded MT Bold" panose="020F0704030504030204" pitchFamily="34" charset="0"/>
              </a:rPr>
              <a:t>Conscience</a:t>
            </a:r>
          </a:p>
          <a:p>
            <a:endParaRPr lang="en-US" sz="2900" dirty="0"/>
          </a:p>
        </p:txBody>
      </p:sp>
      <p:sp>
        <p:nvSpPr>
          <p:cNvPr id="4" name="Slide Number Placeholder 3"/>
          <p:cNvSpPr>
            <a:spLocks noGrp="1"/>
          </p:cNvSpPr>
          <p:nvPr>
            <p:ph type="sldNum" sz="quarter" idx="10"/>
          </p:nvPr>
        </p:nvSpPr>
        <p:spPr/>
        <p:txBody>
          <a:bodyPr/>
          <a:lstStyle/>
          <a:p>
            <a:fld id="{BD75A59F-7EB5-454C-B1E6-3664B5ADA0FD}" type="slidenum">
              <a:rPr lang="en-US" smtClean="0"/>
              <a:t>2</a:t>
            </a:fld>
            <a:endParaRPr lang="en-US"/>
          </a:p>
        </p:txBody>
      </p:sp>
    </p:spTree>
    <p:extLst>
      <p:ext uri="{BB962C8B-B14F-4D97-AF65-F5344CB8AC3E}">
        <p14:creationId xmlns:p14="http://schemas.microsoft.com/office/powerpoint/2010/main" val="4160975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43350" y="17463"/>
            <a:ext cx="3122613" cy="2341562"/>
          </a:xfrm>
        </p:spPr>
      </p:sp>
      <p:sp>
        <p:nvSpPr>
          <p:cNvPr id="3" name="Notes Placeholder 2"/>
          <p:cNvSpPr>
            <a:spLocks noGrp="1"/>
          </p:cNvSpPr>
          <p:nvPr>
            <p:ph type="body" idx="1"/>
          </p:nvPr>
        </p:nvSpPr>
        <p:spPr>
          <a:xfrm>
            <a:off x="0" y="390128"/>
            <a:ext cx="6919807" cy="8426768"/>
          </a:xfrm>
        </p:spPr>
        <p:txBody>
          <a:bodyPr/>
          <a:lstStyle/>
          <a:p>
            <a:r>
              <a:rPr lang="en-US" altLang="en-US" sz="1600" dirty="0">
                <a:latin typeface="Subway" pitchFamily="2" charset="0"/>
              </a:rPr>
              <a:t>Thinks </a:t>
            </a:r>
            <a:r>
              <a:rPr lang="en-US" altLang="en-US" sz="1600" dirty="0">
                <a:latin typeface="Arial" panose="020B0604020202020204" pitchFamily="34" charset="0"/>
                <a:cs typeface="Arial" panose="020B0604020202020204" pitchFamily="34" charset="0"/>
              </a:rPr>
              <a:t>Mt 9:4 But Jesus, knowing their</a:t>
            </a:r>
          </a:p>
          <a:p>
            <a:r>
              <a:rPr lang="en-US" altLang="en-US" sz="1600" dirty="0">
                <a:latin typeface="Arial" panose="020B0604020202020204" pitchFamily="34" charset="0"/>
                <a:cs typeface="Arial" panose="020B0604020202020204" pitchFamily="34" charset="0"/>
              </a:rPr>
              <a:t> thoughts, said, </a:t>
            </a:r>
          </a:p>
          <a:p>
            <a:r>
              <a:rPr lang="en-US" altLang="en-US" sz="1600" dirty="0">
                <a:latin typeface="Arial" panose="020B0604020202020204" pitchFamily="34" charset="0"/>
                <a:cs typeface="Arial" panose="020B0604020202020204" pitchFamily="34" charset="0"/>
              </a:rPr>
              <a:t>"Why do you think evil in your hearts?</a:t>
            </a:r>
          </a:p>
          <a:p>
            <a:endParaRPr lang="en-US" altLang="en-US" sz="1600" dirty="0">
              <a:latin typeface="Arial" panose="020B0604020202020204" pitchFamily="34" charset="0"/>
              <a:cs typeface="Arial" panose="020B0604020202020204" pitchFamily="34" charset="0"/>
            </a:endParaRPr>
          </a:p>
          <a:p>
            <a:r>
              <a:rPr lang="en-US" altLang="en-US" sz="1600" dirty="0" err="1">
                <a:latin typeface="Arial" panose="020B0604020202020204" pitchFamily="34" charset="0"/>
                <a:cs typeface="Arial" panose="020B0604020202020204" pitchFamily="34" charset="0"/>
              </a:rPr>
              <a:t>Heb</a:t>
            </a:r>
            <a:r>
              <a:rPr lang="en-US" altLang="en-US" sz="1600" dirty="0">
                <a:latin typeface="Arial" panose="020B0604020202020204" pitchFamily="34" charset="0"/>
                <a:cs typeface="Arial" panose="020B0604020202020204" pitchFamily="34" charset="0"/>
              </a:rPr>
              <a:t> 4:12 For the word of God is </a:t>
            </a:r>
          </a:p>
          <a:p>
            <a:r>
              <a:rPr lang="en-US" altLang="en-US" sz="1600" dirty="0">
                <a:latin typeface="Arial" panose="020B0604020202020204" pitchFamily="34" charset="0"/>
                <a:cs typeface="Arial" panose="020B0604020202020204" pitchFamily="34" charset="0"/>
              </a:rPr>
              <a:t>living and powerful, and </a:t>
            </a:r>
          </a:p>
          <a:p>
            <a:r>
              <a:rPr lang="en-US" altLang="en-US" sz="1600" dirty="0">
                <a:latin typeface="Arial" panose="020B0604020202020204" pitchFamily="34" charset="0"/>
                <a:cs typeface="Arial" panose="020B0604020202020204" pitchFamily="34" charset="0"/>
              </a:rPr>
              <a:t>sharper than any two-edged sword, </a:t>
            </a:r>
          </a:p>
          <a:p>
            <a:r>
              <a:rPr lang="en-US" altLang="en-US" sz="1600" dirty="0">
                <a:latin typeface="Arial" panose="020B0604020202020204" pitchFamily="34" charset="0"/>
                <a:cs typeface="Arial" panose="020B0604020202020204" pitchFamily="34" charset="0"/>
              </a:rPr>
              <a:t>piercing even to the division </a:t>
            </a:r>
          </a:p>
          <a:p>
            <a:r>
              <a:rPr lang="en-US" altLang="en-US" sz="1600" dirty="0">
                <a:latin typeface="Arial" panose="020B0604020202020204" pitchFamily="34" charset="0"/>
                <a:cs typeface="Arial" panose="020B0604020202020204" pitchFamily="34" charset="0"/>
              </a:rPr>
              <a:t>of soul and spirit, and of joints and marrow, and is a discerner of the thoughts and intents of the heart.  (NKJV)</a:t>
            </a:r>
          </a:p>
          <a:p>
            <a:endParaRPr lang="en-US" altLang="en-US" sz="1600" dirty="0">
              <a:latin typeface="Subway" pitchFamily="2" charset="0"/>
            </a:endParaRPr>
          </a:p>
          <a:p>
            <a:r>
              <a:rPr lang="en-US" altLang="en-US" sz="1600" dirty="0">
                <a:latin typeface="Subway" pitchFamily="2" charset="0"/>
              </a:rPr>
              <a:t>Reasons </a:t>
            </a:r>
            <a:r>
              <a:rPr lang="en-US" altLang="en-US" sz="1600" dirty="0" err="1">
                <a:latin typeface="Arial" panose="020B0604020202020204" pitchFamily="34" charset="0"/>
                <a:cs typeface="Arial" panose="020B0604020202020204" pitchFamily="34" charset="0"/>
              </a:rPr>
              <a:t>Mr</a:t>
            </a:r>
            <a:r>
              <a:rPr lang="en-US" altLang="en-US" sz="1600" dirty="0">
                <a:latin typeface="Arial" panose="020B0604020202020204" pitchFamily="34" charset="0"/>
                <a:cs typeface="Arial" panose="020B0604020202020204" pitchFamily="34" charset="0"/>
              </a:rPr>
              <a:t> 2:8 But immediately, when Jesus perceived in His spirit that they reasoned thus within themselves, He said to them, "Why do you reason about these things in your hearts?  (NKJV)</a:t>
            </a:r>
          </a:p>
          <a:p>
            <a:endParaRPr lang="en-US" altLang="en-US" sz="1600" b="1" dirty="0">
              <a:latin typeface="Subway" pitchFamily="2" charset="0"/>
            </a:endParaRPr>
          </a:p>
          <a:p>
            <a:r>
              <a:rPr lang="en-US" altLang="en-US" sz="1600" dirty="0">
                <a:latin typeface="Subway" pitchFamily="2" charset="0"/>
              </a:rPr>
              <a:t>Understands </a:t>
            </a:r>
            <a:r>
              <a:rPr lang="en-US" altLang="en-US" sz="1600" dirty="0">
                <a:latin typeface="Arial" panose="020B0604020202020204" pitchFamily="34" charset="0"/>
                <a:cs typeface="Arial" panose="020B0604020202020204" pitchFamily="34" charset="0"/>
              </a:rPr>
              <a:t>Mt 13:15 For the hearts of this people have grown dull. Their ears are hard of hearing, And their eyes they have closed, Lest they should see with their eyes and hear with their  ears, Lest they should understand with their hearts and turn, So that I should heal them.' (NKJV)</a:t>
            </a:r>
          </a:p>
          <a:p>
            <a:endParaRPr lang="en-US" altLang="en-US" sz="1600" dirty="0">
              <a:latin typeface="Subway" pitchFamily="2" charset="0"/>
            </a:endParaRPr>
          </a:p>
          <a:p>
            <a:r>
              <a:rPr lang="en-US" altLang="en-US" sz="1600" dirty="0">
                <a:latin typeface="Subway" pitchFamily="2" charset="0"/>
              </a:rPr>
              <a:t>Believes </a:t>
            </a:r>
            <a:r>
              <a:rPr lang="en-US" altLang="en-US" sz="1600" dirty="0">
                <a:latin typeface="Arial" panose="020B0604020202020204" pitchFamily="34" charset="0"/>
                <a:cs typeface="Arial" panose="020B0604020202020204" pitchFamily="34" charset="0"/>
              </a:rPr>
              <a:t>Ro 10:9 that if you confess with your mouth the Lord Jesus and believe in your heart that God has raised Him from the dead, you will be saved.</a:t>
            </a:r>
          </a:p>
          <a:p>
            <a:r>
              <a:rPr lang="en-US" altLang="en-US" sz="1600" dirty="0">
                <a:latin typeface="Arial" panose="020B0604020202020204" pitchFamily="34" charset="0"/>
                <a:cs typeface="Arial" panose="020B0604020202020204" pitchFamily="34" charset="0"/>
              </a:rPr>
              <a:t> 10 For with the heart one believes unto righteousness, and with the mouth confession is made unto salvation.  (NKJV)</a:t>
            </a:r>
          </a:p>
          <a:p>
            <a:endParaRPr lang="en-US" altLang="en-US" sz="1600" dirty="0">
              <a:latin typeface="Arial Narrow" panose="020B0506020102020204" pitchFamily="34" charset="0"/>
            </a:endParaRPr>
          </a:p>
          <a:p>
            <a:pPr marL="293551" indent="-293551">
              <a:buFont typeface="Arial" panose="020B0604020202020204" pitchFamily="34" charset="0"/>
              <a:buChar char="•"/>
            </a:pPr>
            <a:r>
              <a:rPr lang="en-US" altLang="en-US" sz="1800" dirty="0">
                <a:latin typeface="Arial Narrow" panose="020B0506020102020204" pitchFamily="34" charset="0"/>
              </a:rPr>
              <a:t>We process information, learn “facts” (correct/incorrect)</a:t>
            </a:r>
          </a:p>
          <a:p>
            <a:pPr marL="293551" indent="-293551">
              <a:buFont typeface="Arial" panose="020B0604020202020204" pitchFamily="34" charset="0"/>
              <a:buChar char="•"/>
            </a:pPr>
            <a:r>
              <a:rPr lang="en-US" altLang="en-US" sz="1800" dirty="0">
                <a:latin typeface="Arial Narrow" panose="020B0506020102020204" pitchFamily="34" charset="0"/>
              </a:rPr>
              <a:t>It will produce eternal fruit if correct or sinful destruction in incorrect.</a:t>
            </a:r>
          </a:p>
          <a:p>
            <a:pPr marL="293551" indent="-293551">
              <a:buFont typeface="Arial" panose="020B0604020202020204" pitchFamily="34" charset="0"/>
              <a:buChar char="•"/>
            </a:pPr>
            <a:r>
              <a:rPr lang="en-US" altLang="en-US" sz="1800" dirty="0">
                <a:latin typeface="Arial Narrow" panose="020B0506020102020204" pitchFamily="34" charset="0"/>
              </a:rPr>
              <a:t>If this is only part of our heart used, it will be cold, hard facts and list. </a:t>
            </a:r>
          </a:p>
          <a:p>
            <a:r>
              <a:rPr lang="en-US" altLang="en-US" sz="1600" dirty="0">
                <a:latin typeface="Subway" pitchFamily="2" charset="0"/>
              </a:rPr>
              <a:t>But there is more to the heart than a computer dbase.</a:t>
            </a:r>
          </a:p>
          <a:p>
            <a:endParaRPr lang="en-US" dirty="0"/>
          </a:p>
        </p:txBody>
      </p:sp>
      <p:sp>
        <p:nvSpPr>
          <p:cNvPr id="4" name="Slide Number Placeholder 3"/>
          <p:cNvSpPr>
            <a:spLocks noGrp="1"/>
          </p:cNvSpPr>
          <p:nvPr>
            <p:ph type="sldNum" sz="quarter" idx="10"/>
          </p:nvPr>
        </p:nvSpPr>
        <p:spPr/>
        <p:txBody>
          <a:bodyPr/>
          <a:lstStyle/>
          <a:p>
            <a:fld id="{BD75A59F-7EB5-454C-B1E6-3664B5ADA0FD}" type="slidenum">
              <a:rPr lang="en-US" smtClean="0"/>
              <a:t>3</a:t>
            </a:fld>
            <a:endParaRPr lang="en-US"/>
          </a:p>
        </p:txBody>
      </p:sp>
    </p:spTree>
    <p:extLst>
      <p:ext uri="{BB962C8B-B14F-4D97-AF65-F5344CB8AC3E}">
        <p14:creationId xmlns:p14="http://schemas.microsoft.com/office/powerpoint/2010/main" val="1091594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8300" y="34925"/>
            <a:ext cx="2886075" cy="2163763"/>
          </a:xfrm>
        </p:spPr>
      </p:sp>
      <p:sp>
        <p:nvSpPr>
          <p:cNvPr id="3" name="Notes Placeholder 2"/>
          <p:cNvSpPr>
            <a:spLocks noGrp="1"/>
          </p:cNvSpPr>
          <p:nvPr>
            <p:ph type="body" idx="1"/>
          </p:nvPr>
        </p:nvSpPr>
        <p:spPr>
          <a:xfrm>
            <a:off x="0" y="234077"/>
            <a:ext cx="7077075" cy="8582819"/>
          </a:xfrm>
        </p:spPr>
        <p:txBody>
          <a:bodyPr/>
          <a:lstStyle/>
          <a:p>
            <a:r>
              <a:rPr lang="en-US" sz="1800" dirty="0">
                <a:latin typeface="Cooper Black" panose="0208090404030B020404" pitchFamily="18" charset="0"/>
              </a:rPr>
              <a:t>Heart has emotions, feelings</a:t>
            </a:r>
          </a:p>
          <a:p>
            <a:r>
              <a:rPr lang="en-US" sz="1800" dirty="0">
                <a:latin typeface="Cooper Black" panose="0208090404030B020404" pitchFamily="18" charset="0"/>
              </a:rPr>
              <a:t>This part of heart has the </a:t>
            </a:r>
          </a:p>
          <a:p>
            <a:r>
              <a:rPr lang="en-US" sz="1800" dirty="0">
                <a:latin typeface="Cooper Black" panose="0208090404030B020404" pitchFamily="18" charset="0"/>
              </a:rPr>
              <a:t>longest memory!</a:t>
            </a:r>
          </a:p>
          <a:p>
            <a:endParaRPr lang="en-US" sz="1800" dirty="0">
              <a:latin typeface="Cooper Black" panose="0208090404030B020404" pitchFamily="18" charset="0"/>
            </a:endParaRPr>
          </a:p>
          <a:p>
            <a:r>
              <a:rPr lang="en-US" sz="1800" dirty="0">
                <a:latin typeface="Cooper Black" panose="0208090404030B020404" pitchFamily="18" charset="0"/>
              </a:rPr>
              <a:t>Loves </a:t>
            </a:r>
          </a:p>
          <a:p>
            <a:r>
              <a:rPr lang="en-US" sz="1800" dirty="0"/>
              <a:t>Matt. 22:37 Greatest command</a:t>
            </a:r>
          </a:p>
          <a:p>
            <a:r>
              <a:rPr lang="en-US" sz="1800" dirty="0">
                <a:latin typeface="Cooper Black" panose="0208090404030B020404" pitchFamily="18" charset="0"/>
              </a:rPr>
              <a:t>Despises </a:t>
            </a:r>
          </a:p>
          <a:p>
            <a:r>
              <a:rPr lang="en-US" sz="1600" dirty="0"/>
              <a:t>2Sa 6:16 Now as the ark of the LORD came into the City of David, Michal, Saul's daughter, looked through a window and saw King David leaping and whirling before the LORD; and she despised him in her heart.</a:t>
            </a:r>
          </a:p>
          <a:p>
            <a:endParaRPr lang="en-US" sz="1800" dirty="0"/>
          </a:p>
          <a:p>
            <a:r>
              <a:rPr lang="en-US" sz="1800" dirty="0">
                <a:latin typeface="Cooper Black" panose="0208090404030B020404" pitchFamily="18" charset="0"/>
              </a:rPr>
              <a:t>Rejoices </a:t>
            </a:r>
          </a:p>
          <a:p>
            <a:r>
              <a:rPr lang="en-US" sz="1800" dirty="0"/>
              <a:t>Ps 32:11 Be glad in the LORD and rejoice, you righteous; And shout for joy, all you upright in heart!</a:t>
            </a:r>
          </a:p>
          <a:p>
            <a:endParaRPr lang="en-US" sz="1800" dirty="0"/>
          </a:p>
          <a:p>
            <a:r>
              <a:rPr lang="en-US" sz="1800" dirty="0">
                <a:latin typeface="Cooper Black" panose="0208090404030B020404" pitchFamily="18" charset="0"/>
              </a:rPr>
              <a:t>Suffers Anguish </a:t>
            </a:r>
          </a:p>
          <a:p>
            <a:r>
              <a:rPr lang="en-US" sz="1800" dirty="0"/>
              <a:t>2Co 2:4 For out of much affliction and anguish of heart I wrote to you, with many tears, not that you should be grieved, but that you might know the love which I have so abundantly for you. (NKJV)</a:t>
            </a:r>
          </a:p>
          <a:p>
            <a:endParaRPr lang="en-US" sz="1800" dirty="0">
              <a:latin typeface="Cooper Black" panose="0208090404030B020404" pitchFamily="18" charset="0"/>
            </a:endParaRPr>
          </a:p>
          <a:p>
            <a:r>
              <a:rPr lang="en-US" sz="1800" dirty="0">
                <a:latin typeface="Cooper Black" panose="0208090404030B020404" pitchFamily="18" charset="0"/>
              </a:rPr>
              <a:t>Stolen </a:t>
            </a:r>
          </a:p>
          <a:p>
            <a:r>
              <a:rPr lang="en-US" sz="1800" dirty="0"/>
              <a:t>2Sa 15:6 In this manner Absalom acted toward all Israel who came to the king for judgment. So Absalom stole the hearts of the men of Israel. </a:t>
            </a:r>
          </a:p>
          <a:p>
            <a:r>
              <a:rPr lang="en-US" sz="1800" b="1" dirty="0">
                <a:latin typeface="Arial Narrow" panose="020B0506020102020204" pitchFamily="34" charset="0"/>
              </a:rPr>
              <a:t>Feelings are critical but they grow from our thinking.</a:t>
            </a:r>
          </a:p>
          <a:p>
            <a:r>
              <a:rPr lang="en-US" sz="2100" dirty="0">
                <a:latin typeface="Arial Narrow" panose="020B0506020102020204" pitchFamily="34" charset="0"/>
              </a:rPr>
              <a:t>&lt;Public speaking, burglar in house&gt;</a:t>
            </a:r>
          </a:p>
          <a:p>
            <a:pPr marL="293551" indent="-293551">
              <a:buFont typeface="Arial" panose="020B0604020202020204" pitchFamily="34" charset="0"/>
              <a:buChar char="•"/>
            </a:pPr>
            <a:r>
              <a:rPr lang="en-US" sz="1800" dirty="0">
                <a:latin typeface="Arial Narrow" panose="020B0506020102020204" pitchFamily="34" charset="0"/>
              </a:rPr>
              <a:t>These feelings must be based on actual truth rather then perceptions.</a:t>
            </a:r>
          </a:p>
          <a:p>
            <a:pPr marL="293551" indent="-293551">
              <a:buFont typeface="Arial" panose="020B0604020202020204" pitchFamily="34" charset="0"/>
              <a:buChar char="•"/>
            </a:pPr>
            <a:r>
              <a:rPr lang="en-US" sz="1800" dirty="0">
                <a:latin typeface="Arial Narrow" panose="020B0506020102020204" pitchFamily="34" charset="0"/>
              </a:rPr>
              <a:t>They can be easily manipulated by the environment! (Yell  loud!)</a:t>
            </a:r>
          </a:p>
          <a:p>
            <a:pPr marL="293551" indent="-293551">
              <a:buFont typeface="Arial" panose="020B0604020202020204" pitchFamily="34" charset="0"/>
              <a:buChar char="•"/>
            </a:pPr>
            <a:r>
              <a:rPr lang="en-US" sz="1800" dirty="0">
                <a:latin typeface="Arial Narrow" panose="020B0506020102020204" pitchFamily="34" charset="0"/>
              </a:rPr>
              <a:t>Many churches  have mastered the ability to manipulate people’s emotions and the call it the spirit’s moving people.</a:t>
            </a:r>
          </a:p>
          <a:p>
            <a:endParaRPr lang="en-US" sz="1800" dirty="0"/>
          </a:p>
        </p:txBody>
      </p:sp>
      <p:sp>
        <p:nvSpPr>
          <p:cNvPr id="4" name="Slide Number Placeholder 3"/>
          <p:cNvSpPr>
            <a:spLocks noGrp="1"/>
          </p:cNvSpPr>
          <p:nvPr>
            <p:ph type="sldNum" sz="quarter" idx="10"/>
          </p:nvPr>
        </p:nvSpPr>
        <p:spPr/>
        <p:txBody>
          <a:bodyPr/>
          <a:lstStyle/>
          <a:p>
            <a:fld id="{BD75A59F-7EB5-454C-B1E6-3664B5ADA0FD}" type="slidenum">
              <a:rPr lang="en-US" smtClean="0"/>
              <a:t>4</a:t>
            </a:fld>
            <a:endParaRPr lang="en-US"/>
          </a:p>
        </p:txBody>
      </p:sp>
    </p:spTree>
    <p:extLst>
      <p:ext uri="{BB962C8B-B14F-4D97-AF65-F5344CB8AC3E}">
        <p14:creationId xmlns:p14="http://schemas.microsoft.com/office/powerpoint/2010/main" val="2883904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25" y="0"/>
            <a:ext cx="3017838" cy="2262188"/>
          </a:xfrm>
        </p:spPr>
      </p:sp>
      <p:sp>
        <p:nvSpPr>
          <p:cNvPr id="3" name="Notes Placeholder 2"/>
          <p:cNvSpPr>
            <a:spLocks noGrp="1"/>
          </p:cNvSpPr>
          <p:nvPr>
            <p:ph type="body" idx="1"/>
          </p:nvPr>
        </p:nvSpPr>
        <p:spPr>
          <a:xfrm>
            <a:off x="-25677" y="936307"/>
            <a:ext cx="7102752" cy="7958614"/>
          </a:xfrm>
        </p:spPr>
        <p:txBody>
          <a:bodyPr/>
          <a:lstStyle/>
          <a:p>
            <a:r>
              <a:rPr lang="en-US" altLang="en-US" sz="2900" dirty="0">
                <a:latin typeface="Arial Rounded MT Bold" panose="020F0704030504030204" pitchFamily="34" charset="0"/>
              </a:rPr>
              <a:t>Will is our </a:t>
            </a:r>
          </a:p>
          <a:p>
            <a:r>
              <a:rPr lang="en-US" altLang="en-US" sz="2900" dirty="0">
                <a:latin typeface="Arial Rounded MT Bold" panose="020F0704030504030204" pitchFamily="34" charset="0"/>
              </a:rPr>
              <a:t>decision making </a:t>
            </a:r>
          </a:p>
          <a:p>
            <a:r>
              <a:rPr lang="en-US" altLang="en-US" sz="2900" dirty="0">
                <a:latin typeface="Arial Rounded MT Bold" panose="020F0704030504030204" pitchFamily="34" charset="0"/>
              </a:rPr>
              <a:t>	ability.</a:t>
            </a:r>
          </a:p>
          <a:p>
            <a:endParaRPr lang="en-US" altLang="en-US" sz="1600" dirty="0">
              <a:latin typeface="Subway" pitchFamily="2" charset="0"/>
            </a:endParaRPr>
          </a:p>
          <a:p>
            <a:r>
              <a:rPr lang="en-US" altLang="en-US" sz="1600" dirty="0">
                <a:latin typeface="Subway" pitchFamily="2" charset="0"/>
              </a:rPr>
              <a:t>Purposes </a:t>
            </a:r>
            <a:r>
              <a:rPr lang="en-US" altLang="en-US" sz="1600" dirty="0">
                <a:latin typeface="Arial Rounded MT Bold" panose="020F0704030504030204" pitchFamily="34" charset="0"/>
              </a:rPr>
              <a:t>Ac 11:23 When he came and had seen the grace of God, he was glad, and encouraged them all that with purpose of heart they should continue with the Lord.  (NKJV)</a:t>
            </a:r>
          </a:p>
          <a:p>
            <a:endParaRPr lang="en-US" altLang="en-US" sz="1600" dirty="0">
              <a:latin typeface="Arial Rounded MT Bold" panose="020F0704030504030204" pitchFamily="34" charset="0"/>
            </a:endParaRPr>
          </a:p>
          <a:p>
            <a:r>
              <a:rPr lang="en-US" altLang="en-US" sz="1600" dirty="0">
                <a:latin typeface="Arial Rounded MT Bold" panose="020F0704030504030204" pitchFamily="34" charset="0"/>
              </a:rPr>
              <a:t>2Co 9:7 So let each one give as he purposes in his heart, not grudgingly or of necessity; for God loves a cheerful giver. (NKJV)</a:t>
            </a:r>
          </a:p>
          <a:p>
            <a:endParaRPr lang="en-US" altLang="en-US" sz="1600" dirty="0">
              <a:latin typeface="Arial Rounded MT Bold" panose="020F0704030504030204" pitchFamily="34" charset="0"/>
            </a:endParaRPr>
          </a:p>
          <a:p>
            <a:r>
              <a:rPr lang="en-US" altLang="en-US" sz="1600" dirty="0">
                <a:latin typeface="Subway" pitchFamily="2" charset="0"/>
              </a:rPr>
              <a:t>Determines </a:t>
            </a:r>
          </a:p>
          <a:p>
            <a:r>
              <a:rPr lang="en-US" altLang="en-US" sz="1600" dirty="0">
                <a:latin typeface="Arial Rounded MT Bold" panose="020F0704030504030204" pitchFamily="34" charset="0"/>
              </a:rPr>
              <a:t>1Co 7:37 Nevertheless he who stands steadfast in his heart, having no necessity, but has power over his own will, and has so determined in his heart that he will keep his virgin, does well.</a:t>
            </a:r>
          </a:p>
          <a:p>
            <a:r>
              <a:rPr lang="en-US" altLang="en-US" sz="1600" dirty="0">
                <a:latin typeface="Arial Rounded MT Bold" panose="020F0704030504030204" pitchFamily="34" charset="0"/>
              </a:rPr>
              <a:t> </a:t>
            </a:r>
          </a:p>
          <a:p>
            <a:r>
              <a:rPr lang="en-US" sz="1800" dirty="0"/>
              <a:t>God allow us the freedom to make our own decisions. </a:t>
            </a:r>
          </a:p>
          <a:p>
            <a:r>
              <a:rPr lang="en-US" sz="1800" dirty="0"/>
              <a:t>These decisions are determined by our intellect and our emotions experiences. </a:t>
            </a:r>
          </a:p>
          <a:p>
            <a:endParaRPr lang="en-US" sz="1800" dirty="0"/>
          </a:p>
          <a:p>
            <a:r>
              <a:rPr lang="en-US" sz="1800" dirty="0"/>
              <a:t>If we have been programed with “incorrect “information  = destructive decisions</a:t>
            </a:r>
          </a:p>
          <a:p>
            <a:r>
              <a:rPr lang="en-US" sz="1800" dirty="0"/>
              <a:t>If info based on truth (God’s word and will) directly or indirectly = eternal fruit</a:t>
            </a:r>
          </a:p>
          <a:p>
            <a:endParaRPr lang="en-US" sz="1800" dirty="0"/>
          </a:p>
          <a:p>
            <a:r>
              <a:rPr lang="en-US" sz="1800" dirty="0"/>
              <a:t>Conflict with God’s standard of truth =  Conscience conflict , evil, darkness</a:t>
            </a:r>
          </a:p>
        </p:txBody>
      </p:sp>
      <p:sp>
        <p:nvSpPr>
          <p:cNvPr id="4" name="Slide Number Placeholder 3"/>
          <p:cNvSpPr>
            <a:spLocks noGrp="1"/>
          </p:cNvSpPr>
          <p:nvPr>
            <p:ph type="sldNum" sz="quarter" idx="10"/>
          </p:nvPr>
        </p:nvSpPr>
        <p:spPr/>
        <p:txBody>
          <a:bodyPr/>
          <a:lstStyle/>
          <a:p>
            <a:fld id="{BD75A59F-7EB5-454C-B1E6-3664B5ADA0FD}" type="slidenum">
              <a:rPr lang="en-US" smtClean="0"/>
              <a:t>5</a:t>
            </a:fld>
            <a:endParaRPr lang="en-US"/>
          </a:p>
        </p:txBody>
      </p:sp>
    </p:spTree>
    <p:extLst>
      <p:ext uri="{BB962C8B-B14F-4D97-AF65-F5344CB8AC3E}">
        <p14:creationId xmlns:p14="http://schemas.microsoft.com/office/powerpoint/2010/main" val="505416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8300" y="14288"/>
            <a:ext cx="2851150" cy="2138362"/>
          </a:xfrm>
        </p:spPr>
      </p:sp>
      <p:sp>
        <p:nvSpPr>
          <p:cNvPr id="3" name="Notes Placeholder 2"/>
          <p:cNvSpPr>
            <a:spLocks noGrp="1"/>
          </p:cNvSpPr>
          <p:nvPr>
            <p:ph type="body" idx="1"/>
          </p:nvPr>
        </p:nvSpPr>
        <p:spPr>
          <a:xfrm>
            <a:off x="16047" y="2106692"/>
            <a:ext cx="7061027" cy="6632178"/>
          </a:xfrm>
        </p:spPr>
        <p:txBody>
          <a:bodyPr/>
          <a:lstStyle/>
          <a:p>
            <a:r>
              <a:rPr lang="en-US" sz="1800" dirty="0">
                <a:latin typeface="Cooper Black" panose="0208090404030B020404" pitchFamily="18" charset="0"/>
              </a:rPr>
              <a:t>Pricked </a:t>
            </a:r>
          </a:p>
          <a:p>
            <a:r>
              <a:rPr lang="en-US" sz="1800" dirty="0"/>
              <a:t>Ac 2:37 Now when they heard this, they were cut to the heart, and said to Peter and the rest of the apostles, "Men and brethren, what shall we do?" (NKJV)</a:t>
            </a:r>
          </a:p>
          <a:p>
            <a:endParaRPr lang="en-US" sz="1800" dirty="0"/>
          </a:p>
          <a:p>
            <a:endParaRPr lang="en-US" sz="1800" dirty="0"/>
          </a:p>
          <a:p>
            <a:r>
              <a:rPr lang="en-US" sz="1800" dirty="0">
                <a:latin typeface="Cooper Black" panose="0208090404030B020404" pitchFamily="18" charset="0"/>
              </a:rPr>
              <a:t>Cut </a:t>
            </a:r>
          </a:p>
          <a:p>
            <a:r>
              <a:rPr lang="en-US" sz="1800" dirty="0"/>
              <a:t>Ac 5:33 When they heard this, they were (cut to the </a:t>
            </a:r>
            <a:r>
              <a:rPr lang="en-US" sz="1800" dirty="0" err="1"/>
              <a:t>heart,KJV</a:t>
            </a:r>
            <a:r>
              <a:rPr lang="en-US" sz="1800" dirty="0"/>
              <a:t>) furious and plotted to kill them.</a:t>
            </a:r>
          </a:p>
          <a:p>
            <a:endParaRPr lang="en-US" sz="1800" dirty="0"/>
          </a:p>
          <a:p>
            <a:endParaRPr lang="en-US" sz="1800" dirty="0"/>
          </a:p>
          <a:p>
            <a:r>
              <a:rPr lang="en-US" sz="1800" dirty="0">
                <a:latin typeface="Cooper Black" panose="0208090404030B020404" pitchFamily="18" charset="0"/>
              </a:rPr>
              <a:t>Condemn </a:t>
            </a:r>
          </a:p>
          <a:p>
            <a:r>
              <a:rPr lang="en-US" sz="1800" dirty="0"/>
              <a:t>1Jo 3:20 For if our heart condemns us, God is greater than our heart, and knows all things.</a:t>
            </a:r>
          </a:p>
          <a:p>
            <a:r>
              <a:rPr lang="en-US" sz="1800" dirty="0"/>
              <a:t> 21 Beloved, if our heart does not condemn us, we have confidence toward God. (NKJV)</a:t>
            </a:r>
          </a:p>
          <a:p>
            <a:endParaRPr lang="en-US" sz="1800" dirty="0"/>
          </a:p>
          <a:p>
            <a:r>
              <a:rPr lang="en-US" sz="1800" dirty="0">
                <a:latin typeface="Cooper Black" panose="0208090404030B020404" pitchFamily="18" charset="0"/>
              </a:rPr>
              <a:t>Hardened </a:t>
            </a:r>
          </a:p>
          <a:p>
            <a:r>
              <a:rPr lang="en-US" sz="1800" dirty="0"/>
              <a:t>Ex 7:22 Then the magicians of Egypt did so with their enchantments; and Pharaoh's heart grew hard, and he did not heed them, as the LORD had said. (NKJV)</a:t>
            </a:r>
          </a:p>
          <a:p>
            <a:endParaRPr lang="en-US" sz="1600" dirty="0"/>
          </a:p>
          <a:p>
            <a:endParaRPr lang="en-US" sz="1600" dirty="0"/>
          </a:p>
          <a:p>
            <a:endParaRPr lang="en-US" sz="1600" dirty="0"/>
          </a:p>
        </p:txBody>
      </p:sp>
      <p:sp>
        <p:nvSpPr>
          <p:cNvPr id="4" name="Slide Number Placeholder 3"/>
          <p:cNvSpPr>
            <a:spLocks noGrp="1"/>
          </p:cNvSpPr>
          <p:nvPr>
            <p:ph type="sldNum" sz="quarter" idx="10"/>
          </p:nvPr>
        </p:nvSpPr>
        <p:spPr/>
        <p:txBody>
          <a:bodyPr/>
          <a:lstStyle/>
          <a:p>
            <a:fld id="{BD75A59F-7EB5-454C-B1E6-3664B5ADA0FD}" type="slidenum">
              <a:rPr lang="en-US" smtClean="0"/>
              <a:t>6</a:t>
            </a:fld>
            <a:endParaRPr lang="en-US"/>
          </a:p>
        </p:txBody>
      </p:sp>
    </p:spTree>
    <p:extLst>
      <p:ext uri="{BB962C8B-B14F-4D97-AF65-F5344CB8AC3E}">
        <p14:creationId xmlns:p14="http://schemas.microsoft.com/office/powerpoint/2010/main" val="2476980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8300" y="0"/>
            <a:ext cx="2887663" cy="2165350"/>
          </a:xfrm>
        </p:spPr>
      </p:sp>
      <p:sp>
        <p:nvSpPr>
          <p:cNvPr id="3" name="Notes Placeholder 2"/>
          <p:cNvSpPr>
            <a:spLocks noGrp="1"/>
          </p:cNvSpPr>
          <p:nvPr>
            <p:ph type="body" idx="1"/>
          </p:nvPr>
        </p:nvSpPr>
        <p:spPr>
          <a:xfrm>
            <a:off x="314537" y="2574846"/>
            <a:ext cx="6290733" cy="5149691"/>
          </a:xfrm>
        </p:spPr>
        <p:txBody>
          <a:bodyPr/>
          <a:lstStyle/>
          <a:p>
            <a:r>
              <a:rPr lang="en-US" sz="2900" dirty="0"/>
              <a:t>Mt 6:21 "For where your treasure is, there your heart will be also.  (NKJV)</a:t>
            </a:r>
          </a:p>
          <a:p>
            <a:endParaRPr lang="en-US" sz="2900" dirty="0"/>
          </a:p>
          <a:p>
            <a:r>
              <a:rPr lang="en-US" sz="2900" dirty="0"/>
              <a:t>What makes a treasure?</a:t>
            </a:r>
          </a:p>
          <a:p>
            <a:endParaRPr lang="en-US" sz="2900" dirty="0"/>
          </a:p>
          <a:p>
            <a:r>
              <a:rPr lang="en-US" sz="2900" dirty="0"/>
              <a:t>Where is our treasure…heart?</a:t>
            </a:r>
          </a:p>
        </p:txBody>
      </p:sp>
      <p:sp>
        <p:nvSpPr>
          <p:cNvPr id="4" name="Slide Number Placeholder 3"/>
          <p:cNvSpPr>
            <a:spLocks noGrp="1"/>
          </p:cNvSpPr>
          <p:nvPr>
            <p:ph type="sldNum" sz="quarter" idx="10"/>
          </p:nvPr>
        </p:nvSpPr>
        <p:spPr/>
        <p:txBody>
          <a:bodyPr/>
          <a:lstStyle/>
          <a:p>
            <a:fld id="{BD75A59F-7EB5-454C-B1E6-3664B5ADA0FD}" type="slidenum">
              <a:rPr lang="en-US" smtClean="0"/>
              <a:t>7</a:t>
            </a:fld>
            <a:endParaRPr lang="en-US"/>
          </a:p>
        </p:txBody>
      </p:sp>
    </p:spTree>
    <p:extLst>
      <p:ext uri="{BB962C8B-B14F-4D97-AF65-F5344CB8AC3E}">
        <p14:creationId xmlns:p14="http://schemas.microsoft.com/office/powerpoint/2010/main" val="469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65563" y="0"/>
            <a:ext cx="3198812" cy="23987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75A59F-7EB5-454C-B1E6-3664B5ADA0FD}" type="slidenum">
              <a:rPr lang="en-US" smtClean="0"/>
              <a:t>8</a:t>
            </a:fld>
            <a:endParaRPr lang="en-US"/>
          </a:p>
        </p:txBody>
      </p:sp>
    </p:spTree>
    <p:extLst>
      <p:ext uri="{BB962C8B-B14F-4D97-AF65-F5344CB8AC3E}">
        <p14:creationId xmlns:p14="http://schemas.microsoft.com/office/powerpoint/2010/main" val="415008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75A59F-7EB5-454C-B1E6-3664B5ADA0FD}" type="slidenum">
              <a:rPr lang="en-US" smtClean="0"/>
              <a:t>9</a:t>
            </a:fld>
            <a:endParaRPr lang="en-US"/>
          </a:p>
        </p:txBody>
      </p:sp>
    </p:spTree>
    <p:extLst>
      <p:ext uri="{BB962C8B-B14F-4D97-AF65-F5344CB8AC3E}">
        <p14:creationId xmlns:p14="http://schemas.microsoft.com/office/powerpoint/2010/main" val="36334950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FFFFFF"/>
                  </a:outerShdw>
                </a:effectLst>
              </a:defRPr>
            </a:lvl1pPr>
          </a:lstStyle>
          <a:p>
            <a:pPr lvl="0"/>
            <a:r>
              <a:rPr lang="en-US" altLang="en-US" noProof="0" smtClean="0"/>
              <a:t>Click to edit Master title style</a:t>
            </a:r>
          </a:p>
        </p:txBody>
      </p:sp>
      <p:sp>
        <p:nvSpPr>
          <p:cNvPr id="32771" name="Rectangle 3"/>
          <p:cNvSpPr>
            <a:spLocks noGrp="1" noChangeArrowheads="1"/>
          </p:cNvSpPr>
          <p:nvPr>
            <p:ph type="subTitle" sz="quarter" idx="1"/>
          </p:nvPr>
        </p:nvSpPr>
        <p:spPr>
          <a:xfrm>
            <a:off x="5181600" y="4038600"/>
            <a:ext cx="3960813" cy="1752600"/>
          </a:xfrm>
        </p:spPr>
        <p:txBody>
          <a:bodyPr anchor="ctr" anchorCtr="0"/>
          <a:lstStyle>
            <a:lvl1pPr marL="0" indent="0" algn="ctr">
              <a:buFont typeface="Monotype Sorts" pitchFamily="2" charset="2"/>
              <a:buNone/>
              <a:defRPr>
                <a:solidFill>
                  <a:schemeClr val="bg2"/>
                </a:solidFill>
              </a:defRPr>
            </a:lvl1pPr>
          </a:lstStyle>
          <a:p>
            <a:pPr lvl="0"/>
            <a:r>
              <a:rPr lang="en-US" altLang="en-US" noProof="0" smtClean="0"/>
              <a:t>Click to edit Master subtitle style</a:t>
            </a:r>
          </a:p>
        </p:txBody>
      </p:sp>
      <p:sp>
        <p:nvSpPr>
          <p:cNvPr id="32772" name="Rectangle 4"/>
          <p:cNvSpPr>
            <a:spLocks noGrp="1" noChangeArrowheads="1"/>
          </p:cNvSpPr>
          <p:nvPr>
            <p:ph type="dt" sz="quarter" idx="2"/>
          </p:nvPr>
        </p:nvSpPr>
        <p:spPr/>
        <p:txBody>
          <a:bodyPr/>
          <a:lstStyle>
            <a:lvl1pPr>
              <a:defRPr>
                <a:solidFill>
                  <a:srgbClr val="EAEAEA"/>
                </a:solidFill>
              </a:defRPr>
            </a:lvl1pPr>
          </a:lstStyle>
          <a:p>
            <a:endParaRPr lang="en-US" altLang="en-US"/>
          </a:p>
        </p:txBody>
      </p:sp>
      <p:sp>
        <p:nvSpPr>
          <p:cNvPr id="32773" name="Rectangle 5"/>
          <p:cNvSpPr>
            <a:spLocks noGrp="1" noChangeArrowheads="1"/>
          </p:cNvSpPr>
          <p:nvPr>
            <p:ph type="ftr" sz="quarter" idx="3"/>
          </p:nvPr>
        </p:nvSpPr>
        <p:spPr/>
        <p:txBody>
          <a:bodyPr/>
          <a:lstStyle>
            <a:lvl1pPr>
              <a:defRPr>
                <a:solidFill>
                  <a:srgbClr val="EAEAEA"/>
                </a:solidFill>
              </a:defRPr>
            </a:lvl1pPr>
          </a:lstStyle>
          <a:p>
            <a:endParaRPr lang="en-US" altLang="en-US"/>
          </a:p>
        </p:txBody>
      </p:sp>
      <p:sp>
        <p:nvSpPr>
          <p:cNvPr id="32774" name="Rectangle 6"/>
          <p:cNvSpPr>
            <a:spLocks noGrp="1" noChangeArrowheads="1"/>
          </p:cNvSpPr>
          <p:nvPr>
            <p:ph type="sldNum" sz="quarter" idx="4"/>
          </p:nvPr>
        </p:nvSpPr>
        <p:spPr/>
        <p:txBody>
          <a:bodyPr/>
          <a:lstStyle>
            <a:lvl1pPr>
              <a:defRPr>
                <a:solidFill>
                  <a:srgbClr val="EAEAEA"/>
                </a:solidFill>
              </a:defRPr>
            </a:lvl1pPr>
          </a:lstStyle>
          <a:p>
            <a:fld id="{1A0F90C6-F2D3-4731-98CC-0CA03EA9D6B0}"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0E48EC3-C101-4C82-944D-8A0FE2322BF5}" type="slidenum">
              <a:rPr lang="en-US" altLang="en-US"/>
              <a:pPr/>
              <a:t>‹#›</a:t>
            </a:fld>
            <a:endParaRPr lang="en-US" altLang="en-US"/>
          </a:p>
        </p:txBody>
      </p:sp>
    </p:spTree>
    <p:extLst>
      <p:ext uri="{BB962C8B-B14F-4D97-AF65-F5344CB8AC3E}">
        <p14:creationId xmlns:p14="http://schemas.microsoft.com/office/powerpoint/2010/main" val="1153622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0900" y="5334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D40273B-9D31-43D0-A411-E9F845665207}" type="slidenum">
              <a:rPr lang="en-US" altLang="en-US"/>
              <a:pPr/>
              <a:t>‹#›</a:t>
            </a:fld>
            <a:endParaRPr lang="en-US" altLang="en-US"/>
          </a:p>
        </p:txBody>
      </p:sp>
    </p:spTree>
    <p:extLst>
      <p:ext uri="{BB962C8B-B14F-4D97-AF65-F5344CB8AC3E}">
        <p14:creationId xmlns:p14="http://schemas.microsoft.com/office/powerpoint/2010/main" val="2653747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4852FF6-332E-402E-84DF-93688AF8491A}" type="slidenum">
              <a:rPr lang="en-US" altLang="en-US"/>
              <a:pPr/>
              <a:t>‹#›</a:t>
            </a:fld>
            <a:endParaRPr lang="en-US" altLang="en-US"/>
          </a:p>
        </p:txBody>
      </p:sp>
    </p:spTree>
    <p:extLst>
      <p:ext uri="{BB962C8B-B14F-4D97-AF65-F5344CB8AC3E}">
        <p14:creationId xmlns:p14="http://schemas.microsoft.com/office/powerpoint/2010/main" val="200247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1CF049A-BAB8-4D82-B611-BEF4B93B12A1}" type="slidenum">
              <a:rPr lang="en-US" altLang="en-US"/>
              <a:pPr/>
              <a:t>‹#›</a:t>
            </a:fld>
            <a:endParaRPr lang="en-US" altLang="en-US"/>
          </a:p>
        </p:txBody>
      </p:sp>
    </p:spTree>
    <p:extLst>
      <p:ext uri="{BB962C8B-B14F-4D97-AF65-F5344CB8AC3E}">
        <p14:creationId xmlns:p14="http://schemas.microsoft.com/office/powerpoint/2010/main" val="3668800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94A57D6-2C34-46BD-B04E-87D91D59B6C7}" type="slidenum">
              <a:rPr lang="en-US" altLang="en-US"/>
              <a:pPr/>
              <a:t>‹#›</a:t>
            </a:fld>
            <a:endParaRPr lang="en-US" altLang="en-US"/>
          </a:p>
        </p:txBody>
      </p:sp>
    </p:spTree>
    <p:extLst>
      <p:ext uri="{BB962C8B-B14F-4D97-AF65-F5344CB8AC3E}">
        <p14:creationId xmlns:p14="http://schemas.microsoft.com/office/powerpoint/2010/main" val="3536246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8FB00962-B3E2-4DF4-B042-54E07FA5A8FC}" type="slidenum">
              <a:rPr lang="en-US" altLang="en-US"/>
              <a:pPr/>
              <a:t>‹#›</a:t>
            </a:fld>
            <a:endParaRPr lang="en-US" altLang="en-US"/>
          </a:p>
        </p:txBody>
      </p:sp>
    </p:spTree>
    <p:extLst>
      <p:ext uri="{BB962C8B-B14F-4D97-AF65-F5344CB8AC3E}">
        <p14:creationId xmlns:p14="http://schemas.microsoft.com/office/powerpoint/2010/main" val="3599135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E37F240-0C31-4AC2-ADBF-70C29BCED8C0}" type="slidenum">
              <a:rPr lang="en-US" altLang="en-US"/>
              <a:pPr/>
              <a:t>‹#›</a:t>
            </a:fld>
            <a:endParaRPr lang="en-US" altLang="en-US"/>
          </a:p>
        </p:txBody>
      </p:sp>
    </p:spTree>
    <p:extLst>
      <p:ext uri="{BB962C8B-B14F-4D97-AF65-F5344CB8AC3E}">
        <p14:creationId xmlns:p14="http://schemas.microsoft.com/office/powerpoint/2010/main" val="564816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AAF0AAA8-C457-4269-8B65-AE4666DEE36B}" type="slidenum">
              <a:rPr lang="en-US" altLang="en-US"/>
              <a:pPr/>
              <a:t>‹#›</a:t>
            </a:fld>
            <a:endParaRPr lang="en-US" altLang="en-US"/>
          </a:p>
        </p:txBody>
      </p:sp>
    </p:spTree>
    <p:extLst>
      <p:ext uri="{BB962C8B-B14F-4D97-AF65-F5344CB8AC3E}">
        <p14:creationId xmlns:p14="http://schemas.microsoft.com/office/powerpoint/2010/main" val="122878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F96234A-39EE-46E4-9D47-530BB6C74F54}" type="slidenum">
              <a:rPr lang="en-US" altLang="en-US"/>
              <a:pPr/>
              <a:t>‹#›</a:t>
            </a:fld>
            <a:endParaRPr lang="en-US" altLang="en-US"/>
          </a:p>
        </p:txBody>
      </p:sp>
    </p:spTree>
    <p:extLst>
      <p:ext uri="{BB962C8B-B14F-4D97-AF65-F5344CB8AC3E}">
        <p14:creationId xmlns:p14="http://schemas.microsoft.com/office/powerpoint/2010/main" val="2067691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A474336-2D4A-4DE1-B190-09715531A29F}" type="slidenum">
              <a:rPr lang="en-US" altLang="en-US"/>
              <a:pPr/>
              <a:t>‹#›</a:t>
            </a:fld>
            <a:endParaRPr lang="en-US" altLang="en-US"/>
          </a:p>
        </p:txBody>
      </p:sp>
    </p:spTree>
    <p:extLst>
      <p:ext uri="{BB962C8B-B14F-4D97-AF65-F5344CB8AC3E}">
        <p14:creationId xmlns:p14="http://schemas.microsoft.com/office/powerpoint/2010/main" val="3387525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746" name="Group 2"/>
          <p:cNvGrpSpPr>
            <a:grpSpLocks/>
          </p:cNvGrpSpPr>
          <p:nvPr/>
        </p:nvGrpSpPr>
        <p:grpSpPr bwMode="auto">
          <a:xfrm>
            <a:off x="0" y="0"/>
            <a:ext cx="1573213" cy="6858000"/>
            <a:chOff x="0" y="0"/>
            <a:chExt cx="991" cy="4320"/>
          </a:xfrm>
        </p:grpSpPr>
        <p:sp>
          <p:nvSpPr>
            <p:cNvPr id="31747" name="Rectangle 3"/>
            <p:cNvSpPr>
              <a:spLocks noChangeArrowheads="1"/>
            </p:cNvSpPr>
            <p:nvPr/>
          </p:nvSpPr>
          <p:spPr bwMode="auto">
            <a:xfrm>
              <a:off x="799" y="1"/>
              <a:ext cx="192" cy="4319"/>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31748" name="Picture 4"/>
            <p:cNvPicPr>
              <a:picLocks noChangeArrowheads="1"/>
            </p:cNvPicPr>
            <p:nvPr/>
          </p:nvPicPr>
          <p:blipFill>
            <a:blip r:embed="rId13">
              <a:extLst>
                <a:ext uri="{28A0092B-C50C-407E-A947-70E740481C1C}">
                  <a14:useLocalDpi xmlns:a14="http://schemas.microsoft.com/office/drawing/2010/main" val="0"/>
                </a:ext>
              </a:extLst>
            </a:blip>
            <a:srcRect l="8099"/>
            <a:stretch>
              <a:fillRect/>
            </a:stretch>
          </p:blipFill>
          <p:spPr bwMode="auto">
            <a:xfrm>
              <a:off x="0" y="0"/>
              <a:ext cx="794"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31749" name="Rectangle 5"/>
          <p:cNvSpPr>
            <a:spLocks noGrp="1" noChangeArrowheads="1"/>
          </p:cNvSpPr>
          <p:nvPr>
            <p:ph type="title"/>
          </p:nvPr>
        </p:nvSpPr>
        <p:spPr bwMode="auto">
          <a:xfrm>
            <a:off x="1371600" y="533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1750" name="Rectangle 6"/>
          <p:cNvSpPr>
            <a:spLocks noGrp="1" noChangeArrowheads="1"/>
          </p:cNvSpPr>
          <p:nvPr>
            <p:ph type="body" idx="1"/>
          </p:nvPr>
        </p:nvSpPr>
        <p:spPr bwMode="auto">
          <a:xfrm>
            <a:off x="13716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1"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1751" name="Rectangle 7"/>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vl1pPr>
          </a:lstStyle>
          <a:p>
            <a:endParaRPr lang="en-US" altLang="en-US"/>
          </a:p>
        </p:txBody>
      </p:sp>
      <p:sp>
        <p:nvSpPr>
          <p:cNvPr id="31752"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vl1pPr>
          </a:lstStyle>
          <a:p>
            <a:endParaRPr lang="en-US" altLang="en-US"/>
          </a:p>
        </p:txBody>
      </p:sp>
      <p:sp>
        <p:nvSpPr>
          <p:cNvPr id="31753" name="Rectangle 9"/>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vl1pPr>
          </a:lstStyle>
          <a:p>
            <a:fld id="{59B6E8BC-695D-4B35-8459-989AAA63B6DF}"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65000"/>
        <a:buFont typeface="Monotype Sorts" pitchFamily="2" charset="2"/>
        <a:buChar char="u"/>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914400"/>
            <a:ext cx="7772400" cy="2514600"/>
          </a:xfrm>
        </p:spPr>
        <p:txBody>
          <a:bodyPr/>
          <a:lstStyle/>
          <a:p>
            <a:r>
              <a:rPr lang="en-US" altLang="en-US" sz="9600">
                <a:solidFill>
                  <a:srgbClr val="3366FF"/>
                </a:solidFill>
                <a:effectLst>
                  <a:outerShdw blurRad="38100" dist="38100" dir="2700000" algn="tl">
                    <a:srgbClr val="000000"/>
                  </a:outerShdw>
                </a:effectLst>
                <a:latin typeface="Subway" pitchFamily="2" charset="0"/>
              </a:rPr>
              <a:t>Heartfelt Religion</a:t>
            </a:r>
            <a:endParaRPr lang="en-US" altLang="en-US">
              <a:latin typeface="Subway" pitchFamily="2" charset="0"/>
            </a:endParaRPr>
          </a:p>
        </p:txBody>
      </p:sp>
      <p:sp>
        <p:nvSpPr>
          <p:cNvPr id="2051" name="Rectangle 3"/>
          <p:cNvSpPr>
            <a:spLocks noGrp="1" noChangeArrowheads="1"/>
          </p:cNvSpPr>
          <p:nvPr>
            <p:ph type="subTitle" idx="1"/>
          </p:nvPr>
        </p:nvSpPr>
        <p:spPr>
          <a:xfrm>
            <a:off x="4191000" y="4038600"/>
            <a:ext cx="4951413" cy="2057400"/>
          </a:xfrm>
        </p:spPr>
        <p:txBody>
          <a:bodyPr/>
          <a:lstStyle/>
          <a:p>
            <a:r>
              <a:rPr lang="en-US" altLang="en-US" sz="5400" dirty="0">
                <a:latin typeface="Subway" pitchFamily="2" charset="0"/>
              </a:rPr>
              <a:t>Matt. 5:8; 6:20-21; 12:34-35</a:t>
            </a:r>
            <a:endParaRPr lang="en-US" altLang="en-US" dirty="0">
              <a:latin typeface="Subway" pitchFamily="2" charset="0"/>
            </a:endParaRPr>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295400" y="0"/>
            <a:ext cx="7848600" cy="2286000"/>
          </a:xfrm>
        </p:spPr>
        <p:txBody>
          <a:bodyPr/>
          <a:lstStyle/>
          <a:p>
            <a:r>
              <a:rPr lang="en-US" altLang="en-US" sz="6600">
                <a:effectLst>
                  <a:outerShdw blurRad="38100" dist="38100" dir="2700000" algn="tl">
                    <a:srgbClr val="000000"/>
                  </a:outerShdw>
                </a:effectLst>
                <a:latin typeface="Subway" pitchFamily="2" charset="0"/>
              </a:rPr>
              <a:t>“Intellect”</a:t>
            </a:r>
            <a:br>
              <a:rPr lang="en-US" altLang="en-US" sz="6600">
                <a:effectLst>
                  <a:outerShdw blurRad="38100" dist="38100" dir="2700000" algn="tl">
                    <a:srgbClr val="000000"/>
                  </a:outerShdw>
                </a:effectLst>
                <a:latin typeface="Subway" pitchFamily="2" charset="0"/>
              </a:rPr>
            </a:br>
            <a:r>
              <a:rPr lang="en-US" altLang="en-US" sz="6600">
                <a:effectLst>
                  <a:outerShdw blurRad="38100" dist="38100" dir="2700000" algn="tl">
                    <a:srgbClr val="000000"/>
                  </a:outerShdw>
                </a:effectLst>
                <a:latin typeface="Subway" pitchFamily="2" charset="0"/>
              </a:rPr>
              <a:t> </a:t>
            </a:r>
            <a:r>
              <a:rPr lang="en-US" altLang="en-US" sz="4800">
                <a:effectLst>
                  <a:outerShdw blurRad="38100" dist="38100" dir="2700000" algn="tl">
                    <a:srgbClr val="000000"/>
                  </a:outerShdw>
                </a:effectLst>
                <a:latin typeface="Subway" pitchFamily="2" charset="0"/>
              </a:rPr>
              <a:t>Changed By Testimony</a:t>
            </a:r>
            <a:endParaRPr lang="en-US" altLang="en-US" sz="4000">
              <a:latin typeface="Subway" pitchFamily="2" charset="0"/>
            </a:endParaRPr>
          </a:p>
        </p:txBody>
      </p:sp>
      <p:sp>
        <p:nvSpPr>
          <p:cNvPr id="23555" name="Rectangle 3"/>
          <p:cNvSpPr>
            <a:spLocks noGrp="1" noChangeArrowheads="1"/>
          </p:cNvSpPr>
          <p:nvPr>
            <p:ph type="body" idx="1"/>
          </p:nvPr>
        </p:nvSpPr>
        <p:spPr>
          <a:xfrm>
            <a:off x="1371600" y="2743200"/>
            <a:ext cx="7772400" cy="3352800"/>
          </a:xfrm>
        </p:spPr>
        <p:txBody>
          <a:bodyPr/>
          <a:lstStyle/>
          <a:p>
            <a:r>
              <a:rPr lang="en-US" altLang="en-US" sz="6600">
                <a:latin typeface="Subway" pitchFamily="2" charset="0"/>
              </a:rPr>
              <a:t>John 20:30-31</a:t>
            </a:r>
          </a:p>
        </p:txBody>
      </p:sp>
    </p:spTree>
    <p:custDataLst>
      <p:tags r:id="rId1"/>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sz="7200">
                <a:effectLst>
                  <a:outerShdw blurRad="38100" dist="38100" dir="2700000" algn="tl">
                    <a:srgbClr val="000000"/>
                  </a:outerShdw>
                </a:effectLst>
                <a:latin typeface="Subway" pitchFamily="2" charset="0"/>
              </a:rPr>
              <a:t>“Emotions” by Selfless Love</a:t>
            </a:r>
            <a:endParaRPr lang="en-US" altLang="en-US" sz="6000">
              <a:latin typeface="Subway" pitchFamily="2" charset="0"/>
            </a:endParaRPr>
          </a:p>
        </p:txBody>
      </p:sp>
      <p:sp>
        <p:nvSpPr>
          <p:cNvPr id="25603" name="Rectangle 3"/>
          <p:cNvSpPr>
            <a:spLocks noGrp="1" noChangeArrowheads="1"/>
          </p:cNvSpPr>
          <p:nvPr>
            <p:ph type="body" idx="1"/>
          </p:nvPr>
        </p:nvSpPr>
        <p:spPr/>
        <p:txBody>
          <a:bodyPr/>
          <a:lstStyle/>
          <a:p>
            <a:r>
              <a:rPr lang="en-US" altLang="en-US" sz="6600" dirty="0">
                <a:solidFill>
                  <a:schemeClr val="bg2"/>
                </a:solidFill>
                <a:latin typeface="Subway" pitchFamily="2" charset="0"/>
              </a:rPr>
              <a:t>John 3:16; Rom. 5:8; 2 Cor. 8:9;  1 John 4:19</a:t>
            </a:r>
            <a:endParaRPr lang="en-US" altLang="en-US" sz="6600" dirty="0">
              <a:latin typeface="Subway" pitchFamily="2" charset="0"/>
            </a:endParaRPr>
          </a:p>
        </p:txBody>
      </p:sp>
    </p:spTree>
    <p:custDataLst>
      <p:tags r:id="rId1"/>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371600" y="152400"/>
            <a:ext cx="7772400" cy="1143000"/>
          </a:xfrm>
        </p:spPr>
        <p:txBody>
          <a:bodyPr/>
          <a:lstStyle/>
          <a:p>
            <a:r>
              <a:rPr lang="en-US" altLang="en-US" sz="6000">
                <a:effectLst>
                  <a:outerShdw blurRad="38100" dist="38100" dir="2700000" algn="tl">
                    <a:srgbClr val="000000"/>
                  </a:outerShdw>
                </a:effectLst>
                <a:latin typeface="Subway" pitchFamily="2" charset="0"/>
              </a:rPr>
              <a:t>“Will” </a:t>
            </a:r>
            <a:br>
              <a:rPr lang="en-US" altLang="en-US" sz="6000">
                <a:effectLst>
                  <a:outerShdw blurRad="38100" dist="38100" dir="2700000" algn="tl">
                    <a:srgbClr val="000000"/>
                  </a:outerShdw>
                </a:effectLst>
                <a:latin typeface="Subway" pitchFamily="2" charset="0"/>
              </a:rPr>
            </a:br>
            <a:r>
              <a:rPr lang="en-US" altLang="en-US">
                <a:effectLst>
                  <a:outerShdw blurRad="38100" dist="38100" dir="2700000" algn="tl">
                    <a:srgbClr val="000000"/>
                  </a:outerShdw>
                </a:effectLst>
                <a:latin typeface="Subway" pitchFamily="2" charset="0"/>
              </a:rPr>
              <a:t>Changed by Motivations</a:t>
            </a:r>
            <a:endParaRPr lang="en-US" altLang="en-US" sz="3600">
              <a:latin typeface="Subway" pitchFamily="2" charset="0"/>
            </a:endParaRPr>
          </a:p>
        </p:txBody>
      </p:sp>
      <p:sp>
        <p:nvSpPr>
          <p:cNvPr id="26627" name="Rectangle 3"/>
          <p:cNvSpPr>
            <a:spLocks noGrp="1" noChangeArrowheads="1"/>
          </p:cNvSpPr>
          <p:nvPr>
            <p:ph type="body" idx="1"/>
          </p:nvPr>
        </p:nvSpPr>
        <p:spPr>
          <a:xfrm>
            <a:off x="1371600" y="1600200"/>
            <a:ext cx="7772400" cy="4495800"/>
          </a:xfrm>
        </p:spPr>
        <p:txBody>
          <a:bodyPr/>
          <a:lstStyle/>
          <a:p>
            <a:r>
              <a:rPr lang="en-US" altLang="en-US" sz="5400" dirty="0">
                <a:effectLst>
                  <a:outerShdw blurRad="38100" dist="38100" dir="2700000" algn="tl">
                    <a:srgbClr val="000000"/>
                  </a:outerShdw>
                </a:effectLst>
                <a:latin typeface="Subway" pitchFamily="2" charset="0"/>
              </a:rPr>
              <a:t>Goodness of God</a:t>
            </a:r>
          </a:p>
          <a:p>
            <a:pPr lvl="1"/>
            <a:r>
              <a:rPr lang="en-US" altLang="en-US" sz="4800" dirty="0">
                <a:solidFill>
                  <a:schemeClr val="bg2"/>
                </a:solidFill>
                <a:latin typeface="Subway" pitchFamily="2" charset="0"/>
              </a:rPr>
              <a:t>Rom. 2:4</a:t>
            </a:r>
          </a:p>
          <a:p>
            <a:r>
              <a:rPr lang="en-US" altLang="en-US" sz="5400" dirty="0">
                <a:effectLst>
                  <a:outerShdw blurRad="38100" dist="38100" dir="2700000" algn="tl">
                    <a:srgbClr val="000000"/>
                  </a:outerShdw>
                </a:effectLst>
                <a:latin typeface="Subway" pitchFamily="2" charset="0"/>
              </a:rPr>
              <a:t>Fear of Judgement</a:t>
            </a:r>
            <a:r>
              <a:rPr lang="en-US" altLang="en-US" sz="5400" dirty="0">
                <a:latin typeface="Subway" pitchFamily="2" charset="0"/>
              </a:rPr>
              <a:t> </a:t>
            </a:r>
          </a:p>
          <a:p>
            <a:pPr lvl="1"/>
            <a:r>
              <a:rPr lang="en-US" altLang="en-US" sz="4800" dirty="0">
                <a:solidFill>
                  <a:schemeClr val="bg2"/>
                </a:solidFill>
                <a:latin typeface="Subway" pitchFamily="2" charset="0"/>
              </a:rPr>
              <a:t>Acts 17:30-31</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662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662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66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371600" y="0"/>
            <a:ext cx="7772400" cy="2514600"/>
          </a:xfrm>
        </p:spPr>
        <p:txBody>
          <a:bodyPr/>
          <a:lstStyle/>
          <a:p>
            <a:r>
              <a:rPr lang="en-US" altLang="en-US" sz="7200" dirty="0">
                <a:effectLst>
                  <a:outerShdw blurRad="38100" dist="38100" dir="2700000" algn="tl">
                    <a:srgbClr val="000000"/>
                  </a:outerShdw>
                </a:effectLst>
                <a:latin typeface="Subway" pitchFamily="2" charset="0"/>
              </a:rPr>
              <a:t>“Conscience” </a:t>
            </a:r>
            <a:r>
              <a:rPr lang="en-US" altLang="en-US" sz="4800" dirty="0">
                <a:effectLst>
                  <a:outerShdw blurRad="38100" dist="38100" dir="2700000" algn="tl">
                    <a:srgbClr val="000000"/>
                  </a:outerShdw>
                </a:effectLst>
                <a:latin typeface="Subway" pitchFamily="2" charset="0"/>
              </a:rPr>
              <a:t>changed by doing right</a:t>
            </a:r>
            <a:endParaRPr lang="en-US" altLang="en-US" sz="4000" dirty="0">
              <a:latin typeface="Subway" pitchFamily="2" charset="0"/>
            </a:endParaRPr>
          </a:p>
        </p:txBody>
      </p:sp>
      <p:sp>
        <p:nvSpPr>
          <p:cNvPr id="27651" name="Rectangle 3"/>
          <p:cNvSpPr>
            <a:spLocks noGrp="1" noChangeArrowheads="1"/>
          </p:cNvSpPr>
          <p:nvPr>
            <p:ph type="body" idx="1"/>
          </p:nvPr>
        </p:nvSpPr>
        <p:spPr>
          <a:xfrm>
            <a:off x="1387642" y="2362200"/>
            <a:ext cx="7772400" cy="4114800"/>
          </a:xfrm>
        </p:spPr>
        <p:txBody>
          <a:bodyPr/>
          <a:lstStyle/>
          <a:p>
            <a:r>
              <a:rPr lang="en-US" altLang="en-US" sz="7200" dirty="0" smtClean="0">
                <a:solidFill>
                  <a:schemeClr val="bg2"/>
                </a:solidFill>
                <a:latin typeface="Arial Rounded MT Bold" panose="020F0704030504030204" pitchFamily="34" charset="0"/>
              </a:rPr>
              <a:t>Hebrews 4:7</a:t>
            </a:r>
          </a:p>
          <a:p>
            <a:r>
              <a:rPr lang="en-US" altLang="en-US" sz="7200" dirty="0" smtClean="0">
                <a:solidFill>
                  <a:schemeClr val="bg2"/>
                </a:solidFill>
                <a:latin typeface="Arial Rounded MT Bold" panose="020F0704030504030204" pitchFamily="34" charset="0"/>
              </a:rPr>
              <a:t>Psa. </a:t>
            </a:r>
            <a:r>
              <a:rPr lang="en-US" sz="7200" baseline="0" dirty="0" smtClean="0">
                <a:solidFill>
                  <a:schemeClr val="bg2"/>
                </a:solidFill>
                <a:latin typeface="Arial Rounded MT Bold" panose="020F0704030504030204" pitchFamily="34" charset="0"/>
              </a:rPr>
              <a:t>6:2; 32:2; 38:3; 51:8!</a:t>
            </a:r>
            <a:endParaRPr lang="en-US" sz="7200" dirty="0" smtClean="0">
              <a:solidFill>
                <a:schemeClr val="bg2"/>
              </a:solidFill>
              <a:latin typeface="Arial Rounded MT Bold" panose="020F0704030504030204" pitchFamily="34" charset="0"/>
            </a:endParaRPr>
          </a:p>
          <a:p>
            <a:endParaRPr lang="en-US" altLang="en-US" sz="8000" dirty="0">
              <a:latin typeface="Subway" pitchFamily="2" charset="0"/>
            </a:endParaRPr>
          </a:p>
        </p:txBody>
      </p:sp>
    </p:spTree>
    <p:custDataLst>
      <p:tags r:id="rId1"/>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772400" cy="1143000"/>
          </a:xfrm>
        </p:spPr>
        <p:txBody>
          <a:bodyPr/>
          <a:lstStyle/>
          <a:p>
            <a:r>
              <a:rPr lang="en-US" sz="4000" u="sng" dirty="0" smtClean="0">
                <a:solidFill>
                  <a:srgbClr val="663300"/>
                </a:solidFill>
                <a:latin typeface="Cooper Black" panose="0208090404030B020404" pitchFamily="18" charset="0"/>
              </a:rPr>
              <a:t>Keep Each Part of the heart </a:t>
            </a:r>
            <a:endParaRPr lang="en-US" sz="4000" u="sng" dirty="0">
              <a:solidFill>
                <a:srgbClr val="663300"/>
              </a:solidFill>
              <a:latin typeface="Cooper Black" panose="0208090404030B020404" pitchFamily="18" charset="0"/>
            </a:endParaRPr>
          </a:p>
        </p:txBody>
      </p:sp>
      <p:sp>
        <p:nvSpPr>
          <p:cNvPr id="3" name="Content Placeholder 2"/>
          <p:cNvSpPr>
            <a:spLocks noGrp="1"/>
          </p:cNvSpPr>
          <p:nvPr>
            <p:ph idx="1"/>
          </p:nvPr>
        </p:nvSpPr>
        <p:spPr>
          <a:xfrm>
            <a:off x="1371600" y="1600200"/>
            <a:ext cx="7772400" cy="5257800"/>
          </a:xfrm>
        </p:spPr>
        <p:txBody>
          <a:bodyPr/>
          <a:lstStyle/>
          <a:p>
            <a:r>
              <a:rPr lang="en-US" sz="5400" dirty="0" smtClean="0">
                <a:solidFill>
                  <a:srgbClr val="663300"/>
                </a:solidFill>
                <a:latin typeface="Cooper Black" panose="0208090404030B020404" pitchFamily="18" charset="0"/>
              </a:rPr>
              <a:t>Intellect</a:t>
            </a:r>
          </a:p>
          <a:p>
            <a:r>
              <a:rPr lang="en-US" sz="5400" dirty="0" smtClean="0">
                <a:solidFill>
                  <a:srgbClr val="663300"/>
                </a:solidFill>
                <a:latin typeface="Cooper Black" panose="0208090404030B020404" pitchFamily="18" charset="0"/>
              </a:rPr>
              <a:t>Emotions</a:t>
            </a:r>
          </a:p>
          <a:p>
            <a:r>
              <a:rPr lang="en-US" sz="5400" dirty="0" smtClean="0">
                <a:solidFill>
                  <a:srgbClr val="663300"/>
                </a:solidFill>
                <a:latin typeface="Cooper Black" panose="0208090404030B020404" pitchFamily="18" charset="0"/>
              </a:rPr>
              <a:t>Will (decisions)</a:t>
            </a:r>
          </a:p>
          <a:p>
            <a:r>
              <a:rPr lang="en-US" sz="5400" dirty="0" smtClean="0">
                <a:solidFill>
                  <a:srgbClr val="663300"/>
                </a:solidFill>
                <a:latin typeface="Cooper Black" panose="0208090404030B020404" pitchFamily="18" charset="0"/>
              </a:rPr>
              <a:t>Conscience</a:t>
            </a:r>
          </a:p>
          <a:p>
            <a:pPr marL="0" indent="0">
              <a:buNone/>
            </a:pPr>
            <a:r>
              <a:rPr lang="en-US" sz="5400" dirty="0" smtClean="0">
                <a:solidFill>
                  <a:srgbClr val="663300"/>
                </a:solidFill>
                <a:latin typeface="Cooper Black" panose="0208090404030B020404" pitchFamily="18" charset="0"/>
              </a:rPr>
              <a:t>Pure before God</a:t>
            </a:r>
            <a:endParaRPr lang="en-US" sz="5400" dirty="0">
              <a:solidFill>
                <a:srgbClr val="663300"/>
              </a:solidFill>
              <a:latin typeface="Cooper Black" panose="0208090404030B020404" pitchFamily="18" charset="0"/>
            </a:endParaRPr>
          </a:p>
        </p:txBody>
      </p:sp>
    </p:spTree>
    <p:extLst>
      <p:ext uri="{BB962C8B-B14F-4D97-AF65-F5344CB8AC3E}">
        <p14:creationId xmlns:p14="http://schemas.microsoft.com/office/powerpoint/2010/main" val="677907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371600" y="533400"/>
            <a:ext cx="7772400" cy="3200400"/>
          </a:xfrm>
        </p:spPr>
        <p:txBody>
          <a:bodyPr/>
          <a:lstStyle/>
          <a:p>
            <a:r>
              <a:rPr lang="en-US" altLang="en-US" sz="9600">
                <a:effectLst>
                  <a:outerShdw blurRad="38100" dist="38100" dir="2700000" algn="tl">
                    <a:srgbClr val="000000"/>
                  </a:outerShdw>
                </a:effectLst>
                <a:latin typeface="Subway" pitchFamily="2" charset="0"/>
              </a:rPr>
              <a:t>What Is The Heart?</a:t>
            </a:r>
            <a:endParaRPr lang="en-US" altLang="en-US">
              <a:latin typeface="Subway" pitchFamily="2" charset="0"/>
            </a:endParaRPr>
          </a:p>
        </p:txBody>
      </p:sp>
      <p:sp>
        <p:nvSpPr>
          <p:cNvPr id="2" name="TextBox 1"/>
          <p:cNvSpPr txBox="1"/>
          <p:nvPr/>
        </p:nvSpPr>
        <p:spPr>
          <a:xfrm>
            <a:off x="1676400" y="3364037"/>
            <a:ext cx="5486400" cy="3416320"/>
          </a:xfrm>
          <a:prstGeom prst="rect">
            <a:avLst/>
          </a:prstGeom>
          <a:noFill/>
        </p:spPr>
        <p:txBody>
          <a:bodyPr wrap="square" rtlCol="0">
            <a:spAutoFit/>
          </a:bodyPr>
          <a:lstStyle/>
          <a:p>
            <a:pPr marL="685800" indent="-685800">
              <a:buFont typeface="Arial" panose="020B0604020202020204" pitchFamily="34" charset="0"/>
              <a:buChar char="•"/>
            </a:pPr>
            <a:r>
              <a:rPr lang="en-US" sz="5400" dirty="0" smtClean="0">
                <a:solidFill>
                  <a:srgbClr val="C00000"/>
                </a:solidFill>
                <a:effectLst>
                  <a:outerShdw blurRad="38100" dist="38100" dir="2700000" algn="tl">
                    <a:srgbClr val="000000">
                      <a:alpha val="43137"/>
                    </a:srgbClr>
                  </a:outerShdw>
                </a:effectLst>
                <a:latin typeface="Arial Rounded MT Bold" panose="020F0704030504030204" pitchFamily="34" charset="0"/>
              </a:rPr>
              <a:t>Intellect</a:t>
            </a:r>
          </a:p>
          <a:p>
            <a:pPr marL="685800" indent="-685800">
              <a:buFont typeface="Arial" panose="020B0604020202020204" pitchFamily="34" charset="0"/>
              <a:buChar char="•"/>
            </a:pPr>
            <a:r>
              <a:rPr lang="en-US" sz="5400" dirty="0" smtClean="0">
                <a:solidFill>
                  <a:srgbClr val="C00000"/>
                </a:solidFill>
                <a:effectLst>
                  <a:outerShdw blurRad="38100" dist="38100" dir="2700000" algn="tl">
                    <a:srgbClr val="000000">
                      <a:alpha val="43137"/>
                    </a:srgbClr>
                  </a:outerShdw>
                </a:effectLst>
                <a:latin typeface="Arial Rounded MT Bold" panose="020F0704030504030204" pitchFamily="34" charset="0"/>
              </a:rPr>
              <a:t>Emotions</a:t>
            </a:r>
          </a:p>
          <a:p>
            <a:pPr marL="685800" indent="-685800">
              <a:buFont typeface="Arial" panose="020B0604020202020204" pitchFamily="34" charset="0"/>
              <a:buChar char="•"/>
            </a:pPr>
            <a:r>
              <a:rPr lang="en-US" sz="5400" dirty="0" smtClean="0">
                <a:solidFill>
                  <a:srgbClr val="C00000"/>
                </a:solidFill>
                <a:effectLst>
                  <a:outerShdw blurRad="38100" dist="38100" dir="2700000" algn="tl">
                    <a:srgbClr val="000000">
                      <a:alpha val="43137"/>
                    </a:srgbClr>
                  </a:outerShdw>
                </a:effectLst>
                <a:latin typeface="Arial Rounded MT Bold" panose="020F0704030504030204" pitchFamily="34" charset="0"/>
              </a:rPr>
              <a:t>Will</a:t>
            </a:r>
          </a:p>
          <a:p>
            <a:pPr marL="685800" indent="-685800">
              <a:buFont typeface="Arial" panose="020B0604020202020204" pitchFamily="34" charset="0"/>
              <a:buChar char="•"/>
            </a:pPr>
            <a:r>
              <a:rPr lang="en-US" sz="5400" dirty="0" smtClean="0">
                <a:solidFill>
                  <a:srgbClr val="C00000"/>
                </a:solidFill>
                <a:effectLst>
                  <a:outerShdw blurRad="38100" dist="38100" dir="2700000" algn="tl">
                    <a:srgbClr val="000000">
                      <a:alpha val="43137"/>
                    </a:srgbClr>
                  </a:outerShdw>
                </a:effectLst>
                <a:latin typeface="Arial Rounded MT Bold" panose="020F0704030504030204" pitchFamily="34" charset="0"/>
              </a:rPr>
              <a:t>Conscience</a:t>
            </a:r>
            <a:endParaRPr lang="en-US" sz="5400" dirty="0">
              <a:solidFill>
                <a:srgbClr val="C00000"/>
              </a:solidFill>
              <a:effectLst>
                <a:outerShdw blurRad="38100" dist="38100" dir="2700000" algn="tl">
                  <a:srgbClr val="000000">
                    <a:alpha val="43137"/>
                  </a:srgbClr>
                </a:outerShdw>
              </a:effectLst>
              <a:latin typeface="Arial Rounded MT Bold" panose="020F0704030504030204" pitchFamily="34" charset="0"/>
            </a:endParaRP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425158"/>
            <a:ext cx="6380747" cy="3432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500"/>
                                        <p:tgtEl>
                                          <p:spTgt spid="4100"/>
                                        </p:tgtEl>
                                        <p:attrNameLst>
                                          <p:attrName>ppt_x</p:attrName>
                                        </p:attrNameLst>
                                      </p:cBhvr>
                                      <p:tavLst>
                                        <p:tav tm="0">
                                          <p:val>
                                            <p:strVal val="ppt_x"/>
                                          </p:val>
                                        </p:tav>
                                        <p:tav tm="100000">
                                          <p:val>
                                            <p:strVal val="1+ppt_w/2"/>
                                          </p:val>
                                        </p:tav>
                                      </p:tavLst>
                                    </p:anim>
                                    <p:anim calcmode="lin" valueType="num">
                                      <p:cBhvr additive="base">
                                        <p:cTn id="7" dur="500"/>
                                        <p:tgtEl>
                                          <p:spTgt spid="4100"/>
                                        </p:tgtEl>
                                        <p:attrNameLst>
                                          <p:attrName>ppt_y</p:attrName>
                                        </p:attrNameLst>
                                      </p:cBhvr>
                                      <p:tavLst>
                                        <p:tav tm="0">
                                          <p:val>
                                            <p:strVal val="ppt_y"/>
                                          </p:val>
                                        </p:tav>
                                        <p:tav tm="100000">
                                          <p:val>
                                            <p:strVal val="ppt_y"/>
                                          </p:val>
                                        </p:tav>
                                      </p:tavLst>
                                    </p:anim>
                                    <p:set>
                                      <p:cBhvr>
                                        <p:cTn id="8" dur="1" fill="hold">
                                          <p:stCondLst>
                                            <p:cond delay="499"/>
                                          </p:stCondLst>
                                        </p:cTn>
                                        <p:tgtEl>
                                          <p:spTgt spid="41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z="8000">
                <a:effectLst>
                  <a:outerShdw blurRad="38100" dist="38100" dir="2700000" algn="tl">
                    <a:srgbClr val="000000"/>
                  </a:outerShdw>
                </a:effectLst>
                <a:latin typeface="Subway" pitchFamily="2" charset="0"/>
              </a:rPr>
              <a:t>“Intellect”</a:t>
            </a:r>
            <a:r>
              <a:rPr lang="en-US" altLang="en-US" sz="9600">
                <a:latin typeface="Subway" pitchFamily="2" charset="0"/>
              </a:rPr>
              <a:t> </a:t>
            </a:r>
            <a:endParaRPr lang="en-US" altLang="en-US">
              <a:latin typeface="Subway" pitchFamily="2" charset="0"/>
            </a:endParaRPr>
          </a:p>
        </p:txBody>
      </p:sp>
      <p:sp>
        <p:nvSpPr>
          <p:cNvPr id="13315" name="Rectangle 3"/>
          <p:cNvSpPr>
            <a:spLocks noGrp="1" noChangeArrowheads="1"/>
          </p:cNvSpPr>
          <p:nvPr>
            <p:ph type="body" idx="1"/>
          </p:nvPr>
        </p:nvSpPr>
        <p:spPr>
          <a:xfrm>
            <a:off x="1066800" y="1981200"/>
            <a:ext cx="8077200" cy="4114800"/>
          </a:xfrm>
        </p:spPr>
        <p:txBody>
          <a:bodyPr/>
          <a:lstStyle/>
          <a:p>
            <a:r>
              <a:rPr lang="en-US" altLang="en-US" sz="4000" dirty="0">
                <a:latin typeface="Subway" pitchFamily="2" charset="0"/>
              </a:rPr>
              <a:t>Thinks </a:t>
            </a:r>
            <a:r>
              <a:rPr lang="en-US" altLang="en-US" sz="4000" dirty="0">
                <a:solidFill>
                  <a:schemeClr val="bg2"/>
                </a:solidFill>
                <a:latin typeface="Subway" pitchFamily="2" charset="0"/>
              </a:rPr>
              <a:t>Matt. 9:4; Heb. 4:12</a:t>
            </a:r>
            <a:endParaRPr lang="en-US" altLang="en-US" sz="4000" dirty="0">
              <a:latin typeface="Subway" pitchFamily="2" charset="0"/>
            </a:endParaRPr>
          </a:p>
          <a:p>
            <a:r>
              <a:rPr lang="en-US" altLang="en-US" sz="4000" dirty="0">
                <a:latin typeface="Subway" pitchFamily="2" charset="0"/>
              </a:rPr>
              <a:t>Reasons </a:t>
            </a:r>
            <a:r>
              <a:rPr lang="en-US" altLang="en-US" sz="4000" dirty="0">
                <a:solidFill>
                  <a:schemeClr val="bg2"/>
                </a:solidFill>
                <a:latin typeface="Subway" pitchFamily="2" charset="0"/>
              </a:rPr>
              <a:t>Mark 2:8</a:t>
            </a:r>
          </a:p>
          <a:p>
            <a:r>
              <a:rPr lang="en-US" altLang="en-US" sz="4000" dirty="0">
                <a:latin typeface="Subway" pitchFamily="2" charset="0"/>
              </a:rPr>
              <a:t>Understands </a:t>
            </a:r>
            <a:r>
              <a:rPr lang="en-US" altLang="en-US" sz="4000" dirty="0">
                <a:solidFill>
                  <a:schemeClr val="bg2"/>
                </a:solidFill>
                <a:latin typeface="Subway" pitchFamily="2" charset="0"/>
              </a:rPr>
              <a:t>Matt. 13:15</a:t>
            </a:r>
          </a:p>
          <a:p>
            <a:r>
              <a:rPr lang="en-US" altLang="en-US" sz="4000" dirty="0">
                <a:latin typeface="Subway" pitchFamily="2" charset="0"/>
              </a:rPr>
              <a:t>Believes </a:t>
            </a:r>
            <a:r>
              <a:rPr lang="en-US" altLang="en-US" sz="4000" dirty="0">
                <a:solidFill>
                  <a:schemeClr val="bg2"/>
                </a:solidFill>
                <a:latin typeface="Subway" pitchFamily="2" charset="0"/>
              </a:rPr>
              <a:t>Romans 10:9-10</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p:cTn id="7" dur="500" fill="hold"/>
                                        <p:tgtEl>
                                          <p:spTgt spid="133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31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p:cTn id="13" dur="500" fill="hold"/>
                                        <p:tgtEl>
                                          <p:spTgt spid="1331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331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p:cTn id="19" dur="500" fill="hold"/>
                                        <p:tgtEl>
                                          <p:spTgt spid="1331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331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p:cTn id="25" dur="500" fill="hold"/>
                                        <p:tgtEl>
                                          <p:spTgt spid="1331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3315">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9600">
                <a:effectLst>
                  <a:outerShdw blurRad="38100" dist="38100" dir="2700000" algn="tl">
                    <a:srgbClr val="000000"/>
                  </a:outerShdw>
                </a:effectLst>
                <a:latin typeface="Subway" pitchFamily="2" charset="0"/>
              </a:rPr>
              <a:t>“Emotions”</a:t>
            </a:r>
            <a:endParaRPr lang="en-US" altLang="en-US">
              <a:latin typeface="Subway" pitchFamily="2" charset="0"/>
            </a:endParaRPr>
          </a:p>
        </p:txBody>
      </p:sp>
      <p:sp>
        <p:nvSpPr>
          <p:cNvPr id="6147" name="Rectangle 3"/>
          <p:cNvSpPr>
            <a:spLocks noGrp="1" noChangeArrowheads="1"/>
          </p:cNvSpPr>
          <p:nvPr>
            <p:ph type="body" idx="1"/>
          </p:nvPr>
        </p:nvSpPr>
        <p:spPr/>
        <p:txBody>
          <a:bodyPr/>
          <a:lstStyle/>
          <a:p>
            <a:r>
              <a:rPr lang="en-US" altLang="en-US" sz="4000" dirty="0">
                <a:latin typeface="Subway" pitchFamily="2" charset="0"/>
              </a:rPr>
              <a:t>Loves </a:t>
            </a:r>
            <a:r>
              <a:rPr lang="en-US" altLang="en-US" sz="4000" dirty="0">
                <a:solidFill>
                  <a:schemeClr val="bg2"/>
                </a:solidFill>
                <a:latin typeface="Subway" pitchFamily="2" charset="0"/>
              </a:rPr>
              <a:t>Matt. 22:37</a:t>
            </a:r>
          </a:p>
          <a:p>
            <a:r>
              <a:rPr lang="en-US" altLang="en-US" sz="4000" dirty="0">
                <a:latin typeface="Subway" pitchFamily="2" charset="0"/>
              </a:rPr>
              <a:t>Despises </a:t>
            </a:r>
            <a:r>
              <a:rPr lang="en-US" altLang="en-US" sz="4000" dirty="0">
                <a:solidFill>
                  <a:schemeClr val="bg2"/>
                </a:solidFill>
                <a:latin typeface="Subway" pitchFamily="2" charset="0"/>
              </a:rPr>
              <a:t>2 Sam. 6:16</a:t>
            </a:r>
          </a:p>
          <a:p>
            <a:r>
              <a:rPr lang="en-US" altLang="en-US" sz="4000" dirty="0">
                <a:latin typeface="Subway" pitchFamily="2" charset="0"/>
              </a:rPr>
              <a:t>Rejoices </a:t>
            </a:r>
            <a:r>
              <a:rPr lang="en-US" altLang="en-US" sz="4000" dirty="0">
                <a:solidFill>
                  <a:schemeClr val="bg2"/>
                </a:solidFill>
                <a:latin typeface="Subway" pitchFamily="2" charset="0"/>
              </a:rPr>
              <a:t>Psalms 32:11</a:t>
            </a:r>
          </a:p>
          <a:p>
            <a:r>
              <a:rPr lang="en-US" altLang="en-US" sz="4000" dirty="0">
                <a:latin typeface="Subway" pitchFamily="2" charset="0"/>
              </a:rPr>
              <a:t>Suffers Anguish </a:t>
            </a:r>
            <a:r>
              <a:rPr lang="en-US" altLang="en-US" sz="4000" dirty="0">
                <a:solidFill>
                  <a:schemeClr val="bg2"/>
                </a:solidFill>
                <a:latin typeface="Subway" pitchFamily="2" charset="0"/>
              </a:rPr>
              <a:t>2 Cor. 2:4</a:t>
            </a:r>
          </a:p>
          <a:p>
            <a:r>
              <a:rPr lang="en-US" altLang="en-US" sz="4000" dirty="0">
                <a:latin typeface="Subway" pitchFamily="2" charset="0"/>
              </a:rPr>
              <a:t>Stolen </a:t>
            </a:r>
            <a:r>
              <a:rPr lang="en-US" altLang="en-US" sz="4000" dirty="0">
                <a:solidFill>
                  <a:schemeClr val="bg2"/>
                </a:solidFill>
                <a:latin typeface="Subway" pitchFamily="2" charset="0"/>
              </a:rPr>
              <a:t>2 Sam. 15:6</a:t>
            </a:r>
            <a:endParaRPr lang="en-US" altLang="en-US" dirty="0">
              <a:solidFill>
                <a:schemeClr val="bg2"/>
              </a:solidFill>
              <a:latin typeface="Subway" pitchFamily="2"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randombar(horizontal)">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randombar(horizontal)">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randombar(horizontal)">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randombar(horizontal)">
                                      <p:cBhvr>
                                        <p:cTn id="22" dur="500"/>
                                        <p:tgtEl>
                                          <p:spTgt spid="61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randombar(horizontal)">
                                      <p:cBhvr>
                                        <p:cTn id="27" dur="5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z="9600">
                <a:effectLst>
                  <a:outerShdw blurRad="38100" dist="38100" dir="2700000" algn="tl">
                    <a:srgbClr val="000000"/>
                  </a:outerShdw>
                </a:effectLst>
                <a:latin typeface="Subway" pitchFamily="2" charset="0"/>
              </a:rPr>
              <a:t>Has “Will”</a:t>
            </a:r>
            <a:endParaRPr lang="en-US" altLang="en-US">
              <a:latin typeface="Subway" pitchFamily="2" charset="0"/>
            </a:endParaRPr>
          </a:p>
        </p:txBody>
      </p:sp>
      <p:sp>
        <p:nvSpPr>
          <p:cNvPr id="9219" name="Rectangle 3"/>
          <p:cNvSpPr>
            <a:spLocks noGrp="1" noChangeArrowheads="1"/>
          </p:cNvSpPr>
          <p:nvPr>
            <p:ph type="body" idx="1"/>
          </p:nvPr>
        </p:nvSpPr>
        <p:spPr>
          <a:xfrm>
            <a:off x="914400" y="1981200"/>
            <a:ext cx="8229600" cy="4114800"/>
          </a:xfrm>
        </p:spPr>
        <p:txBody>
          <a:bodyPr/>
          <a:lstStyle/>
          <a:p>
            <a:r>
              <a:rPr lang="en-US" altLang="en-US" sz="5400" dirty="0">
                <a:latin typeface="Subway" pitchFamily="2" charset="0"/>
              </a:rPr>
              <a:t>Purposes </a:t>
            </a:r>
            <a:endParaRPr lang="en-US" altLang="en-US" sz="5400" dirty="0" smtClean="0">
              <a:latin typeface="Subway" pitchFamily="2" charset="0"/>
            </a:endParaRPr>
          </a:p>
          <a:p>
            <a:pPr marL="0" indent="0">
              <a:buNone/>
            </a:pPr>
            <a:r>
              <a:rPr lang="en-US" altLang="en-US" sz="5400" dirty="0" smtClean="0">
                <a:solidFill>
                  <a:schemeClr val="bg2"/>
                </a:solidFill>
                <a:latin typeface="Arial Rounded MT Bold" panose="020F0704030504030204" pitchFamily="34" charset="0"/>
              </a:rPr>
              <a:t>Act</a:t>
            </a:r>
            <a:r>
              <a:rPr lang="en-US" altLang="en-US" sz="5400" dirty="0">
                <a:solidFill>
                  <a:schemeClr val="bg2"/>
                </a:solidFill>
                <a:latin typeface="Arial Rounded MT Bold" panose="020F0704030504030204" pitchFamily="34" charset="0"/>
              </a:rPr>
              <a:t>. 11:23; 2 Cor. 9:7</a:t>
            </a:r>
          </a:p>
          <a:p>
            <a:r>
              <a:rPr lang="en-US" altLang="en-US" sz="5400" dirty="0">
                <a:latin typeface="Subway" pitchFamily="2" charset="0"/>
              </a:rPr>
              <a:t>Determines </a:t>
            </a:r>
            <a:endParaRPr lang="en-US" altLang="en-US" sz="5400" dirty="0" smtClean="0">
              <a:latin typeface="Subway" pitchFamily="2" charset="0"/>
            </a:endParaRPr>
          </a:p>
          <a:p>
            <a:pPr marL="0" indent="0">
              <a:buNone/>
            </a:pPr>
            <a:r>
              <a:rPr lang="en-US" altLang="en-US" sz="4800" dirty="0" smtClean="0">
                <a:solidFill>
                  <a:schemeClr val="bg2"/>
                </a:solidFill>
                <a:latin typeface="Arial Rounded MT Bold" panose="020F0704030504030204" pitchFamily="34" charset="0"/>
              </a:rPr>
              <a:t>1 </a:t>
            </a:r>
            <a:r>
              <a:rPr lang="en-US" altLang="en-US" sz="4800" dirty="0">
                <a:solidFill>
                  <a:schemeClr val="bg2"/>
                </a:solidFill>
                <a:latin typeface="Arial Rounded MT Bold" panose="020F0704030504030204" pitchFamily="34" charset="0"/>
              </a:rPr>
              <a:t>Cor. 7:37</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p:cTn id="7" dur="500" fill="hold"/>
                                        <p:tgtEl>
                                          <p:spTgt spid="9219">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9219">
                                            <p:txEl>
                                              <p:pRg st="0" end="0"/>
                                            </p:txEl>
                                          </p:spTgt>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3" presetClass="entr" presetSubtype="288" fill="hold" grpId="0" nodeType="after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 calcmode="lin" valueType="num">
                                      <p:cBhvr>
                                        <p:cTn id="12" dur="500" fill="hold"/>
                                        <p:tgtEl>
                                          <p:spTgt spid="9219">
                                            <p:txEl>
                                              <p:pRg st="1" end="1"/>
                                            </p:txEl>
                                          </p:spTgt>
                                        </p:tgtEl>
                                        <p:attrNameLst>
                                          <p:attrName>ppt_w</p:attrName>
                                        </p:attrNameLst>
                                      </p:cBhvr>
                                      <p:tavLst>
                                        <p:tav tm="0">
                                          <p:val>
                                            <p:strVal val="4/3*#ppt_w"/>
                                          </p:val>
                                        </p:tav>
                                        <p:tav tm="100000">
                                          <p:val>
                                            <p:strVal val="#ppt_w"/>
                                          </p:val>
                                        </p:tav>
                                      </p:tavLst>
                                    </p:anim>
                                    <p:anim calcmode="lin" valueType="num">
                                      <p:cBhvr>
                                        <p:cTn id="13" dur="500" fill="hold"/>
                                        <p:tgtEl>
                                          <p:spTgt spid="9219">
                                            <p:txEl>
                                              <p:pRg st="1" end="1"/>
                                            </p:txEl>
                                          </p:spTgt>
                                        </p:tgtEl>
                                        <p:attrNameLst>
                                          <p:attrName>ppt_h</p:attrName>
                                        </p:attrNameLst>
                                      </p:cBhvr>
                                      <p:tavLst>
                                        <p:tav tm="0">
                                          <p:val>
                                            <p:strVal val="4/3*#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288" fill="hold" grpId="0" nodeType="clickEffect">
                                  <p:stCondLst>
                                    <p:cond delay="0"/>
                                  </p:stCondLst>
                                  <p:childTnLst>
                                    <p:set>
                                      <p:cBhvr>
                                        <p:cTn id="17" dur="1" fill="hold">
                                          <p:stCondLst>
                                            <p:cond delay="0"/>
                                          </p:stCondLst>
                                        </p:cTn>
                                        <p:tgtEl>
                                          <p:spTgt spid="9219">
                                            <p:txEl>
                                              <p:pRg st="2" end="2"/>
                                            </p:txEl>
                                          </p:spTgt>
                                        </p:tgtEl>
                                        <p:attrNameLst>
                                          <p:attrName>style.visibility</p:attrName>
                                        </p:attrNameLst>
                                      </p:cBhvr>
                                      <p:to>
                                        <p:strVal val="visible"/>
                                      </p:to>
                                    </p:set>
                                    <p:anim calcmode="lin" valueType="num">
                                      <p:cBhvr>
                                        <p:cTn id="18" dur="500" fill="hold"/>
                                        <p:tgtEl>
                                          <p:spTgt spid="9219">
                                            <p:txEl>
                                              <p:pRg st="2" end="2"/>
                                            </p:txEl>
                                          </p:spTgt>
                                        </p:tgtEl>
                                        <p:attrNameLst>
                                          <p:attrName>ppt_w</p:attrName>
                                        </p:attrNameLst>
                                      </p:cBhvr>
                                      <p:tavLst>
                                        <p:tav tm="0">
                                          <p:val>
                                            <p:strVal val="4/3*#ppt_w"/>
                                          </p:val>
                                        </p:tav>
                                        <p:tav tm="100000">
                                          <p:val>
                                            <p:strVal val="#ppt_w"/>
                                          </p:val>
                                        </p:tav>
                                      </p:tavLst>
                                    </p:anim>
                                    <p:anim calcmode="lin" valueType="num">
                                      <p:cBhvr>
                                        <p:cTn id="19" dur="500" fill="hold"/>
                                        <p:tgtEl>
                                          <p:spTgt spid="9219">
                                            <p:txEl>
                                              <p:pRg st="2" end="2"/>
                                            </p:txEl>
                                          </p:spTgt>
                                        </p:tgtEl>
                                        <p:attrNameLst>
                                          <p:attrName>ppt_h</p:attrName>
                                        </p:attrNameLst>
                                      </p:cBhvr>
                                      <p:tavLst>
                                        <p:tav tm="0">
                                          <p:val>
                                            <p:strVal val="4/3*#ppt_h"/>
                                          </p:val>
                                        </p:tav>
                                        <p:tav tm="100000">
                                          <p:val>
                                            <p:strVal val="#ppt_h"/>
                                          </p:val>
                                        </p:tav>
                                      </p:tavLst>
                                    </p:anim>
                                  </p:childTnLst>
                                </p:cTn>
                              </p:par>
                            </p:childTnLst>
                          </p:cTn>
                        </p:par>
                        <p:par>
                          <p:cTn id="20" fill="hold">
                            <p:stCondLst>
                              <p:cond delay="500"/>
                            </p:stCondLst>
                            <p:childTnLst>
                              <p:par>
                                <p:cTn id="21" presetID="23" presetClass="entr" presetSubtype="288" fill="hold" grpId="0" nodeType="afterEffect">
                                  <p:stCondLst>
                                    <p:cond delay="0"/>
                                  </p:stCondLst>
                                  <p:childTnLst>
                                    <p:set>
                                      <p:cBhvr>
                                        <p:cTn id="22" dur="1" fill="hold">
                                          <p:stCondLst>
                                            <p:cond delay="0"/>
                                          </p:stCondLst>
                                        </p:cTn>
                                        <p:tgtEl>
                                          <p:spTgt spid="9219">
                                            <p:txEl>
                                              <p:pRg st="3" end="3"/>
                                            </p:txEl>
                                          </p:spTgt>
                                        </p:tgtEl>
                                        <p:attrNameLst>
                                          <p:attrName>style.visibility</p:attrName>
                                        </p:attrNameLst>
                                      </p:cBhvr>
                                      <p:to>
                                        <p:strVal val="visible"/>
                                      </p:to>
                                    </p:set>
                                    <p:anim calcmode="lin" valueType="num">
                                      <p:cBhvr>
                                        <p:cTn id="23" dur="500" fill="hold"/>
                                        <p:tgtEl>
                                          <p:spTgt spid="9219">
                                            <p:txEl>
                                              <p:pRg st="3" end="3"/>
                                            </p:txEl>
                                          </p:spTgt>
                                        </p:tgtEl>
                                        <p:attrNameLst>
                                          <p:attrName>ppt_w</p:attrName>
                                        </p:attrNameLst>
                                      </p:cBhvr>
                                      <p:tavLst>
                                        <p:tav tm="0">
                                          <p:val>
                                            <p:strVal val="4/3*#ppt_w"/>
                                          </p:val>
                                        </p:tav>
                                        <p:tav tm="100000">
                                          <p:val>
                                            <p:strVal val="#ppt_w"/>
                                          </p:val>
                                        </p:tav>
                                      </p:tavLst>
                                    </p:anim>
                                    <p:anim calcmode="lin" valueType="num">
                                      <p:cBhvr>
                                        <p:cTn id="24" dur="500" fill="hold"/>
                                        <p:tgtEl>
                                          <p:spTgt spid="9219">
                                            <p:txEl>
                                              <p:pRg st="3" end="3"/>
                                            </p:txEl>
                                          </p:spTgt>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z="6000">
                <a:effectLst>
                  <a:outerShdw blurRad="38100" dist="38100" dir="2700000" algn="tl">
                    <a:srgbClr val="000000"/>
                  </a:outerShdw>
                </a:effectLst>
                <a:latin typeface="Subway" pitchFamily="2" charset="0"/>
              </a:rPr>
              <a:t>“Conscience”</a:t>
            </a:r>
            <a:endParaRPr lang="en-US" altLang="en-US">
              <a:latin typeface="Subway" pitchFamily="2" charset="0"/>
            </a:endParaRPr>
          </a:p>
        </p:txBody>
      </p:sp>
      <p:sp>
        <p:nvSpPr>
          <p:cNvPr id="11267" name="Rectangle 3"/>
          <p:cNvSpPr>
            <a:spLocks noGrp="1" noChangeArrowheads="1"/>
          </p:cNvSpPr>
          <p:nvPr>
            <p:ph type="body" idx="1"/>
          </p:nvPr>
        </p:nvSpPr>
        <p:spPr>
          <a:xfrm>
            <a:off x="1066800" y="1981200"/>
            <a:ext cx="8077200" cy="4114800"/>
          </a:xfrm>
        </p:spPr>
        <p:txBody>
          <a:bodyPr/>
          <a:lstStyle/>
          <a:p>
            <a:r>
              <a:rPr lang="en-US" altLang="en-US" sz="4400" dirty="0">
                <a:latin typeface="Subway" pitchFamily="2" charset="0"/>
              </a:rPr>
              <a:t>Pricked </a:t>
            </a:r>
            <a:r>
              <a:rPr lang="en-US" altLang="en-US" sz="4400" dirty="0">
                <a:solidFill>
                  <a:schemeClr val="bg2"/>
                </a:solidFill>
                <a:latin typeface="Subway" pitchFamily="2" charset="0"/>
              </a:rPr>
              <a:t>Acts 2:37</a:t>
            </a:r>
            <a:endParaRPr lang="en-US" altLang="en-US" sz="4400" dirty="0">
              <a:latin typeface="Subway" pitchFamily="2" charset="0"/>
            </a:endParaRPr>
          </a:p>
          <a:p>
            <a:r>
              <a:rPr lang="en-US" altLang="en-US" sz="4400" dirty="0">
                <a:latin typeface="Subway" pitchFamily="2" charset="0"/>
              </a:rPr>
              <a:t>Cut </a:t>
            </a:r>
            <a:r>
              <a:rPr lang="en-US" altLang="en-US" sz="4400" dirty="0">
                <a:solidFill>
                  <a:schemeClr val="bg2"/>
                </a:solidFill>
                <a:latin typeface="Subway" pitchFamily="2" charset="0"/>
              </a:rPr>
              <a:t>Acts 5:33</a:t>
            </a:r>
          </a:p>
          <a:p>
            <a:r>
              <a:rPr lang="en-US" altLang="en-US" sz="4400" dirty="0">
                <a:latin typeface="Subway" pitchFamily="2" charset="0"/>
              </a:rPr>
              <a:t>Condemn </a:t>
            </a:r>
            <a:r>
              <a:rPr lang="en-US" altLang="en-US" sz="4400" dirty="0">
                <a:solidFill>
                  <a:schemeClr val="bg2"/>
                </a:solidFill>
                <a:latin typeface="Subway" pitchFamily="2" charset="0"/>
              </a:rPr>
              <a:t>1 John 3:20-21</a:t>
            </a:r>
          </a:p>
          <a:p>
            <a:r>
              <a:rPr lang="en-US" altLang="en-US" sz="4400" dirty="0">
                <a:latin typeface="Subway" pitchFamily="2" charset="0"/>
              </a:rPr>
              <a:t>Hardened </a:t>
            </a:r>
            <a:r>
              <a:rPr lang="en-US" altLang="en-US" sz="4400" dirty="0">
                <a:solidFill>
                  <a:schemeClr val="bg2"/>
                </a:solidFill>
                <a:latin typeface="Subway" pitchFamily="2" charset="0"/>
              </a:rPr>
              <a:t>Exodus 7:22</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p:cTn id="7" dur="500" fill="hold"/>
                                        <p:tgtEl>
                                          <p:spTgt spid="11267">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11267">
                                            <p:txEl>
                                              <p:pRg st="0" end="0"/>
                                            </p:txEl>
                                          </p:spTgt>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p:cTn id="13" dur="500" fill="hold"/>
                                        <p:tgtEl>
                                          <p:spTgt spid="11267">
                                            <p:txEl>
                                              <p:pRg st="1" end="1"/>
                                            </p:txEl>
                                          </p:spTgt>
                                        </p:tgtEl>
                                        <p:attrNameLst>
                                          <p:attrName>ppt_w</p:attrName>
                                        </p:attrNameLst>
                                      </p:cBhvr>
                                      <p:tavLst>
                                        <p:tav tm="0">
                                          <p:val>
                                            <p:strVal val="4*#ppt_w"/>
                                          </p:val>
                                        </p:tav>
                                        <p:tav tm="100000">
                                          <p:val>
                                            <p:strVal val="#ppt_w"/>
                                          </p:val>
                                        </p:tav>
                                      </p:tavLst>
                                    </p:anim>
                                    <p:anim calcmode="lin" valueType="num">
                                      <p:cBhvr>
                                        <p:cTn id="14" dur="500" fill="hold"/>
                                        <p:tgtEl>
                                          <p:spTgt spid="11267">
                                            <p:txEl>
                                              <p:pRg st="1" end="1"/>
                                            </p:txEl>
                                          </p:spTgt>
                                        </p:tgtEl>
                                        <p:attrNameLst>
                                          <p:attrName>ppt_h</p:attrName>
                                        </p:attrNameLst>
                                      </p:cBhvr>
                                      <p:tavLst>
                                        <p:tav tm="0">
                                          <p:val>
                                            <p:strVal val="4*#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p:cTn id="19" dur="500" fill="hold"/>
                                        <p:tgtEl>
                                          <p:spTgt spid="11267">
                                            <p:txEl>
                                              <p:pRg st="2" end="2"/>
                                            </p:txEl>
                                          </p:spTgt>
                                        </p:tgtEl>
                                        <p:attrNameLst>
                                          <p:attrName>ppt_w</p:attrName>
                                        </p:attrNameLst>
                                      </p:cBhvr>
                                      <p:tavLst>
                                        <p:tav tm="0">
                                          <p:val>
                                            <p:strVal val="4*#ppt_w"/>
                                          </p:val>
                                        </p:tav>
                                        <p:tav tm="100000">
                                          <p:val>
                                            <p:strVal val="#ppt_w"/>
                                          </p:val>
                                        </p:tav>
                                      </p:tavLst>
                                    </p:anim>
                                    <p:anim calcmode="lin" valueType="num">
                                      <p:cBhvr>
                                        <p:cTn id="20" dur="500" fill="hold"/>
                                        <p:tgtEl>
                                          <p:spTgt spid="11267">
                                            <p:txEl>
                                              <p:pRg st="2" end="2"/>
                                            </p:txEl>
                                          </p:spTgt>
                                        </p:tgtEl>
                                        <p:attrNameLst>
                                          <p:attrName>ppt_h</p:attrName>
                                        </p:attrNameLst>
                                      </p:cBhvr>
                                      <p:tavLst>
                                        <p:tav tm="0">
                                          <p:val>
                                            <p:strVal val="4*#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p:cTn id="25" dur="500" fill="hold"/>
                                        <p:tgtEl>
                                          <p:spTgt spid="11267">
                                            <p:txEl>
                                              <p:pRg st="3" end="3"/>
                                            </p:txEl>
                                          </p:spTgt>
                                        </p:tgtEl>
                                        <p:attrNameLst>
                                          <p:attrName>ppt_w</p:attrName>
                                        </p:attrNameLst>
                                      </p:cBhvr>
                                      <p:tavLst>
                                        <p:tav tm="0">
                                          <p:val>
                                            <p:strVal val="4*#ppt_w"/>
                                          </p:val>
                                        </p:tav>
                                        <p:tav tm="100000">
                                          <p:val>
                                            <p:strVal val="#ppt_w"/>
                                          </p:val>
                                        </p:tav>
                                      </p:tavLst>
                                    </p:anim>
                                    <p:anim calcmode="lin" valueType="num">
                                      <p:cBhvr>
                                        <p:cTn id="26" dur="500" fill="hold"/>
                                        <p:tgtEl>
                                          <p:spTgt spid="11267">
                                            <p:txEl>
                                              <p:pRg st="3" end="3"/>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0"/>
            <a:ext cx="8610600" cy="1143000"/>
          </a:xfrm>
        </p:spPr>
        <p:txBody>
          <a:bodyPr/>
          <a:lstStyle/>
          <a:p>
            <a:pPr algn="r"/>
            <a:r>
              <a:rPr lang="en-US" altLang="en-US" sz="4800">
                <a:effectLst>
                  <a:outerShdw blurRad="38100" dist="38100" dir="2700000" algn="tl">
                    <a:srgbClr val="000000"/>
                  </a:outerShdw>
                </a:effectLst>
                <a:latin typeface="Subway" pitchFamily="2" charset="0"/>
              </a:rPr>
              <a:t>Focal Point of Treasure</a:t>
            </a:r>
            <a:endParaRPr lang="en-US" altLang="en-US">
              <a:latin typeface="Subway" pitchFamily="2" charset="0"/>
            </a:endParaRPr>
          </a:p>
        </p:txBody>
      </p:sp>
      <p:sp>
        <p:nvSpPr>
          <p:cNvPr id="15363" name="Rectangle 3"/>
          <p:cNvSpPr>
            <a:spLocks noGrp="1" noChangeArrowheads="1"/>
          </p:cNvSpPr>
          <p:nvPr>
            <p:ph type="body" sz="half" idx="1"/>
          </p:nvPr>
        </p:nvSpPr>
        <p:spPr>
          <a:xfrm>
            <a:off x="685800" y="1066800"/>
            <a:ext cx="3810000" cy="5029200"/>
          </a:xfrm>
        </p:spPr>
        <p:txBody>
          <a:bodyPr/>
          <a:lstStyle/>
          <a:p>
            <a:r>
              <a:rPr lang="en-US" altLang="en-US" sz="7200">
                <a:effectLst>
                  <a:outerShdw blurRad="38100" dist="38100" dir="2700000" algn="tl">
                    <a:srgbClr val="000000"/>
                  </a:outerShdw>
                </a:effectLst>
                <a:latin typeface="Arial Narrow" pitchFamily="34" charset="0"/>
              </a:rPr>
              <a:t>Effort</a:t>
            </a:r>
          </a:p>
          <a:p>
            <a:r>
              <a:rPr lang="en-US" altLang="en-US" sz="7200">
                <a:effectLst>
                  <a:outerShdw blurRad="38100" dist="38100" dir="2700000" algn="tl">
                    <a:srgbClr val="000000"/>
                  </a:outerShdw>
                </a:effectLst>
                <a:latin typeface="Arial Narrow" pitchFamily="34" charset="0"/>
              </a:rPr>
              <a:t>Cost</a:t>
            </a:r>
          </a:p>
          <a:p>
            <a:r>
              <a:rPr lang="en-US" altLang="en-US" sz="7200">
                <a:effectLst>
                  <a:outerShdw blurRad="38100" dist="38100" dir="2700000" algn="tl">
                    <a:srgbClr val="000000"/>
                  </a:outerShdw>
                </a:effectLst>
                <a:latin typeface="Arial Narrow" pitchFamily="34" charset="0"/>
              </a:rPr>
              <a:t>Rarity</a:t>
            </a:r>
            <a:endParaRPr lang="en-US" altLang="en-US" sz="7200">
              <a:effectLst>
                <a:outerShdw blurRad="38100" dist="38100" dir="2700000" algn="tl">
                  <a:srgbClr val="000000"/>
                </a:outerShdw>
              </a:effectLst>
              <a:latin typeface="Subway" pitchFamily="2" charset="0"/>
            </a:endParaRPr>
          </a:p>
        </p:txBody>
      </p:sp>
      <p:sp>
        <p:nvSpPr>
          <p:cNvPr id="15364" name="Rectangle 4"/>
          <p:cNvSpPr>
            <a:spLocks noGrp="1" noChangeArrowheads="1"/>
          </p:cNvSpPr>
          <p:nvPr>
            <p:ph type="body" sz="half" idx="2"/>
          </p:nvPr>
        </p:nvSpPr>
        <p:spPr>
          <a:xfrm>
            <a:off x="4114800" y="1066800"/>
            <a:ext cx="4800600" cy="5029200"/>
          </a:xfrm>
        </p:spPr>
        <p:txBody>
          <a:bodyPr/>
          <a:lstStyle/>
          <a:p>
            <a:r>
              <a:rPr lang="en-US" altLang="en-US" sz="7200">
                <a:effectLst>
                  <a:outerShdw blurRad="38100" dist="38100" dir="2700000" algn="tl">
                    <a:srgbClr val="000000"/>
                  </a:outerShdw>
                </a:effectLst>
                <a:latin typeface="Arial Narrow" pitchFamily="34" charset="0"/>
              </a:rPr>
              <a:t>God’s</a:t>
            </a:r>
          </a:p>
          <a:p>
            <a:r>
              <a:rPr lang="en-US" altLang="en-US" sz="7200">
                <a:effectLst>
                  <a:outerShdw blurRad="38100" dist="38100" dir="2700000" algn="tl">
                    <a:srgbClr val="000000"/>
                  </a:outerShdw>
                </a:effectLst>
                <a:latin typeface="Arial Narrow" pitchFamily="34" charset="0"/>
              </a:rPr>
              <a:t>Punishment</a:t>
            </a:r>
          </a:p>
          <a:p>
            <a:r>
              <a:rPr lang="en-US" altLang="en-US" sz="7200">
                <a:effectLst>
                  <a:outerShdw blurRad="38100" dist="38100" dir="2700000" algn="tl">
                    <a:srgbClr val="000000"/>
                  </a:outerShdw>
                </a:effectLst>
                <a:latin typeface="Arial Narrow" pitchFamily="34" charset="0"/>
              </a:rPr>
              <a:t>Only</a:t>
            </a:r>
          </a:p>
        </p:txBody>
      </p:sp>
      <p:sp>
        <p:nvSpPr>
          <p:cNvPr id="15365" name="WordArt 5"/>
          <p:cNvSpPr>
            <a:spLocks noChangeArrowheads="1" noChangeShapeType="1" noTextEdit="1"/>
          </p:cNvSpPr>
          <p:nvPr/>
        </p:nvSpPr>
        <p:spPr bwMode="auto">
          <a:xfrm>
            <a:off x="1600200" y="5029200"/>
            <a:ext cx="6934200" cy="1143000"/>
          </a:xfrm>
          <a:prstGeom prst="rect">
            <a:avLst/>
          </a:prstGeom>
        </p:spPr>
        <p:txBody>
          <a:bodyPr wrap="none" fromWordArt="1">
            <a:prstTxWarp prst="textPlain">
              <a:avLst>
                <a:gd name="adj" fmla="val 50000"/>
              </a:avLst>
            </a:prstTxWarp>
          </a:bodyPr>
          <a:lstStyle/>
          <a:p>
            <a:pPr algn="ctr"/>
            <a:r>
              <a:rPr lang="en-US" sz="3600" kern="10" dirty="0" smtClean="0">
                <a:ln w="22225" cap="sq">
                  <a:solidFill>
                    <a:schemeClr val="bg2"/>
                  </a:solidFill>
                  <a:round/>
                  <a:headEnd type="none" w="sm" len="sm"/>
                  <a:tailEnd type="none" w="sm" len="sm"/>
                </a:ln>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2700000" scaled="1"/>
                </a:gradFill>
                <a:effectLst>
                  <a:outerShdw dist="35921" dir="2700000" algn="ctr" rotWithShape="0">
                    <a:srgbClr val="C0C0C0"/>
                  </a:outerShdw>
                </a:effectLst>
                <a:latin typeface="Impact"/>
              </a:rPr>
              <a:t>Where’s Our Heart?</a:t>
            </a:r>
            <a:endParaRPr lang="en-US" sz="3600" kern="10" dirty="0">
              <a:ln w="22225" cap="sq">
                <a:solidFill>
                  <a:schemeClr val="bg2"/>
                </a:solidFill>
                <a:round/>
                <a:headEnd type="none" w="sm" len="sm"/>
                <a:tailEnd type="none" w="sm" len="sm"/>
              </a:ln>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2700000" scaled="1"/>
              </a:gradFill>
              <a:effectLst>
                <a:outerShdw dist="35921" dir="2700000" algn="ctr" rotWithShape="0">
                  <a:srgbClr val="C0C0C0"/>
                </a:outerShdw>
              </a:effectLst>
              <a:latin typeface="Impact"/>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5364">
                                            <p:txEl>
                                              <p:pRg st="0" end="0"/>
                                            </p:txEl>
                                          </p:spTgt>
                                        </p:tgtEl>
                                        <p:attrNameLst>
                                          <p:attrName>style.visibility</p:attrName>
                                        </p:attrNameLst>
                                      </p:cBhvr>
                                      <p:to>
                                        <p:strVal val="visible"/>
                                      </p:to>
                                    </p:set>
                                    <p:anim calcmode="lin" valueType="num">
                                      <p:cBhvr additive="base">
                                        <p:cTn id="25" dur="500" fill="hold"/>
                                        <p:tgtEl>
                                          <p:spTgt spid="1536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536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5364">
                                            <p:txEl>
                                              <p:pRg st="1" end="1"/>
                                            </p:txEl>
                                          </p:spTgt>
                                        </p:tgtEl>
                                        <p:attrNameLst>
                                          <p:attrName>style.visibility</p:attrName>
                                        </p:attrNameLst>
                                      </p:cBhvr>
                                      <p:to>
                                        <p:strVal val="visible"/>
                                      </p:to>
                                    </p:set>
                                    <p:anim calcmode="lin" valueType="num">
                                      <p:cBhvr additive="base">
                                        <p:cTn id="31" dur="500" fill="hold"/>
                                        <p:tgtEl>
                                          <p:spTgt spid="15364">
                                            <p:txEl>
                                              <p:pRg st="1" end="1"/>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536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5364">
                                            <p:txEl>
                                              <p:pRg st="2" end="2"/>
                                            </p:txEl>
                                          </p:spTgt>
                                        </p:tgtEl>
                                        <p:attrNameLst>
                                          <p:attrName>style.visibility</p:attrName>
                                        </p:attrNameLst>
                                      </p:cBhvr>
                                      <p:to>
                                        <p:strVal val="visible"/>
                                      </p:to>
                                    </p:set>
                                    <p:anim calcmode="lin" valueType="num">
                                      <p:cBhvr additive="base">
                                        <p:cTn id="37" dur="500" fill="hold"/>
                                        <p:tgtEl>
                                          <p:spTgt spid="15364">
                                            <p:txEl>
                                              <p:pRg st="2" end="2"/>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536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4" fill="hold" grpId="0" nodeType="clickEffect">
                                  <p:stCondLst>
                                    <p:cond delay="0"/>
                                  </p:stCondLst>
                                  <p:childTnLst>
                                    <p:set>
                                      <p:cBhvr>
                                        <p:cTn id="42" dur="1" fill="hold">
                                          <p:stCondLst>
                                            <p:cond delay="0"/>
                                          </p:stCondLst>
                                        </p:cTn>
                                        <p:tgtEl>
                                          <p:spTgt spid="15365"/>
                                        </p:tgtEl>
                                        <p:attrNameLst>
                                          <p:attrName>style.visibility</p:attrName>
                                        </p:attrNameLst>
                                      </p:cBhvr>
                                      <p:to>
                                        <p:strVal val="visible"/>
                                      </p:to>
                                    </p:set>
                                    <p:anim calcmode="lin" valueType="num">
                                      <p:cBhvr>
                                        <p:cTn id="43" dur="500" fill="hold"/>
                                        <p:tgtEl>
                                          <p:spTgt spid="15365"/>
                                        </p:tgtEl>
                                        <p:attrNameLst>
                                          <p:attrName>ppt_x</p:attrName>
                                        </p:attrNameLst>
                                      </p:cBhvr>
                                      <p:tavLst>
                                        <p:tav tm="0">
                                          <p:val>
                                            <p:strVal val="#ppt_x"/>
                                          </p:val>
                                        </p:tav>
                                        <p:tav tm="100000">
                                          <p:val>
                                            <p:strVal val="#ppt_x"/>
                                          </p:val>
                                        </p:tav>
                                      </p:tavLst>
                                    </p:anim>
                                    <p:anim calcmode="lin" valueType="num">
                                      <p:cBhvr>
                                        <p:cTn id="44" dur="500" fill="hold"/>
                                        <p:tgtEl>
                                          <p:spTgt spid="15365"/>
                                        </p:tgtEl>
                                        <p:attrNameLst>
                                          <p:attrName>ppt_y</p:attrName>
                                        </p:attrNameLst>
                                      </p:cBhvr>
                                      <p:tavLst>
                                        <p:tav tm="0">
                                          <p:val>
                                            <p:strVal val="#ppt_y+#ppt_h/2"/>
                                          </p:val>
                                        </p:tav>
                                        <p:tav tm="100000">
                                          <p:val>
                                            <p:strVal val="#ppt_y"/>
                                          </p:val>
                                        </p:tav>
                                      </p:tavLst>
                                    </p:anim>
                                    <p:anim calcmode="lin" valueType="num">
                                      <p:cBhvr>
                                        <p:cTn id="45" dur="500" fill="hold"/>
                                        <p:tgtEl>
                                          <p:spTgt spid="15365"/>
                                        </p:tgtEl>
                                        <p:attrNameLst>
                                          <p:attrName>ppt_w</p:attrName>
                                        </p:attrNameLst>
                                      </p:cBhvr>
                                      <p:tavLst>
                                        <p:tav tm="0">
                                          <p:val>
                                            <p:strVal val="#ppt_w"/>
                                          </p:val>
                                        </p:tav>
                                        <p:tav tm="100000">
                                          <p:val>
                                            <p:strVal val="#ppt_w"/>
                                          </p:val>
                                        </p:tav>
                                      </p:tavLst>
                                    </p:anim>
                                    <p:anim calcmode="lin" valueType="num">
                                      <p:cBhvr>
                                        <p:cTn id="46" dur="500" fill="hold"/>
                                        <p:tgtEl>
                                          <p:spTgt spid="1536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P spid="15364" grpId="0" build="p" autoUpdateAnimBg="0"/>
      <p:bldP spid="1536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76200"/>
            <a:ext cx="8686800" cy="1143000"/>
          </a:xfrm>
        </p:spPr>
        <p:txBody>
          <a:bodyPr/>
          <a:lstStyle/>
          <a:p>
            <a:pPr algn="r"/>
            <a:r>
              <a:rPr lang="en-US" altLang="en-US" sz="6000" dirty="0">
                <a:effectLst>
                  <a:outerShdw blurRad="38100" dist="38100" dir="2700000" algn="tl">
                    <a:srgbClr val="000000"/>
                  </a:outerShdw>
                </a:effectLst>
                <a:latin typeface="Subway" pitchFamily="2" charset="0"/>
              </a:rPr>
              <a:t>Condition of Heart</a:t>
            </a:r>
          </a:p>
        </p:txBody>
      </p:sp>
      <p:sp>
        <p:nvSpPr>
          <p:cNvPr id="18435" name="Rectangle 3"/>
          <p:cNvSpPr>
            <a:spLocks noGrp="1" noChangeArrowheads="1"/>
          </p:cNvSpPr>
          <p:nvPr>
            <p:ph type="body" idx="1"/>
          </p:nvPr>
        </p:nvSpPr>
        <p:spPr>
          <a:xfrm>
            <a:off x="457200" y="838200"/>
            <a:ext cx="8458200" cy="6019800"/>
          </a:xfrm>
        </p:spPr>
        <p:txBody>
          <a:bodyPr/>
          <a:lstStyle/>
          <a:p>
            <a:r>
              <a:rPr lang="en-US" altLang="en-US" sz="4400" dirty="0">
                <a:latin typeface="Subway" pitchFamily="2" charset="0"/>
              </a:rPr>
              <a:t>All Start Pure</a:t>
            </a:r>
          </a:p>
          <a:p>
            <a:pPr lvl="1"/>
            <a:r>
              <a:rPr lang="en-US" altLang="en-US" sz="4000" dirty="0">
                <a:solidFill>
                  <a:schemeClr val="bg2"/>
                </a:solidFill>
                <a:latin typeface="Subway" pitchFamily="2" charset="0"/>
              </a:rPr>
              <a:t>Matt. 18:3; 19:14</a:t>
            </a:r>
          </a:p>
          <a:p>
            <a:r>
              <a:rPr lang="en-US" altLang="en-US" sz="4400" dirty="0">
                <a:latin typeface="Subway" pitchFamily="2" charset="0"/>
              </a:rPr>
              <a:t>Sin </a:t>
            </a:r>
            <a:r>
              <a:rPr lang="en-US" altLang="en-US" sz="4400" dirty="0" smtClean="0">
                <a:latin typeface="Subway" pitchFamily="2" charset="0"/>
              </a:rPr>
              <a:t>Poisons the Heart</a:t>
            </a:r>
            <a:endParaRPr lang="en-US" altLang="en-US" sz="4400" dirty="0">
              <a:latin typeface="Subway" pitchFamily="2" charset="0"/>
            </a:endParaRPr>
          </a:p>
          <a:p>
            <a:pPr lvl="1"/>
            <a:r>
              <a:rPr lang="en-US" altLang="en-US" sz="4400" dirty="0" smtClean="0">
                <a:solidFill>
                  <a:srgbClr val="C00000"/>
                </a:solidFill>
                <a:effectLst>
                  <a:outerShdw blurRad="38100" dist="38100" dir="2700000" algn="tl">
                    <a:srgbClr val="000000"/>
                  </a:outerShdw>
                </a:effectLst>
                <a:latin typeface="Subway" pitchFamily="2" charset="0"/>
              </a:rPr>
              <a:t>Intellect </a:t>
            </a:r>
            <a:r>
              <a:rPr lang="en-US" altLang="en-US" sz="4400" dirty="0">
                <a:solidFill>
                  <a:srgbClr val="C00000"/>
                </a:solidFill>
                <a:effectLst>
                  <a:outerShdw blurRad="38100" dist="38100" dir="2700000" algn="tl">
                    <a:srgbClr val="000000"/>
                  </a:outerShdw>
                </a:effectLst>
                <a:latin typeface="Subway" pitchFamily="2" charset="0"/>
              </a:rPr>
              <a:t>corrupted</a:t>
            </a:r>
          </a:p>
          <a:p>
            <a:pPr lvl="1"/>
            <a:r>
              <a:rPr lang="en-US" altLang="en-US" sz="4400" dirty="0">
                <a:solidFill>
                  <a:srgbClr val="C00000"/>
                </a:solidFill>
                <a:effectLst>
                  <a:outerShdw blurRad="38100" dist="38100" dir="2700000" algn="tl">
                    <a:srgbClr val="000000"/>
                  </a:outerShdw>
                </a:effectLst>
                <a:latin typeface="Subway" pitchFamily="2" charset="0"/>
              </a:rPr>
              <a:t>Emotions confused</a:t>
            </a:r>
          </a:p>
          <a:p>
            <a:pPr lvl="1"/>
            <a:r>
              <a:rPr lang="en-US" altLang="en-US" sz="4400" dirty="0">
                <a:solidFill>
                  <a:srgbClr val="C00000"/>
                </a:solidFill>
                <a:effectLst>
                  <a:outerShdw blurRad="38100" dist="38100" dir="2700000" algn="tl">
                    <a:srgbClr val="000000"/>
                  </a:outerShdw>
                </a:effectLst>
                <a:latin typeface="Subway" pitchFamily="2" charset="0"/>
              </a:rPr>
              <a:t>Will disoriented</a:t>
            </a:r>
          </a:p>
          <a:p>
            <a:pPr lvl="1"/>
            <a:r>
              <a:rPr lang="en-US" altLang="en-US" sz="4400" dirty="0">
                <a:solidFill>
                  <a:srgbClr val="C00000"/>
                </a:solidFill>
                <a:effectLst>
                  <a:outerShdw blurRad="38100" dist="38100" dir="2700000" algn="tl">
                    <a:srgbClr val="000000"/>
                  </a:outerShdw>
                </a:effectLst>
                <a:latin typeface="Subway" pitchFamily="2" charset="0"/>
              </a:rPr>
              <a:t>Conscience seared </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anim calcmode="lin" valueType="num">
                                      <p:cBhvr additive="base">
                                        <p:cTn id="11" dur="500" fill="hold"/>
                                        <p:tgtEl>
                                          <p:spTgt spid="1843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6"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 calcmode="lin" valueType="num">
                                      <p:cBhvr additive="base">
                                        <p:cTn id="17" dur="500" fill="hold"/>
                                        <p:tgtEl>
                                          <p:spTgt spid="1843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843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18435">
                                            <p:txEl>
                                              <p:pRg st="3" end="3"/>
                                            </p:txEl>
                                          </p:spTgt>
                                        </p:tgtEl>
                                        <p:attrNameLst>
                                          <p:attrName>style.visibility</p:attrName>
                                        </p:attrNameLst>
                                      </p:cBhvr>
                                      <p:to>
                                        <p:strVal val="visible"/>
                                      </p:to>
                                    </p:set>
                                    <p:anim calcmode="lin" valueType="num">
                                      <p:cBhvr additive="base">
                                        <p:cTn id="21" dur="500" fill="hold"/>
                                        <p:tgtEl>
                                          <p:spTgt spid="18435">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843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18435">
                                            <p:txEl>
                                              <p:pRg st="4" end="4"/>
                                            </p:txEl>
                                          </p:spTgt>
                                        </p:tgtEl>
                                        <p:attrNameLst>
                                          <p:attrName>style.visibility</p:attrName>
                                        </p:attrNameLst>
                                      </p:cBhvr>
                                      <p:to>
                                        <p:strVal val="visible"/>
                                      </p:to>
                                    </p:set>
                                    <p:anim calcmode="lin" valueType="num">
                                      <p:cBhvr additive="base">
                                        <p:cTn id="25" dur="500" fill="hold"/>
                                        <p:tgtEl>
                                          <p:spTgt spid="18435">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843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8435">
                                            <p:txEl>
                                              <p:pRg st="5" end="5"/>
                                            </p:txEl>
                                          </p:spTgt>
                                        </p:tgtEl>
                                        <p:attrNameLst>
                                          <p:attrName>style.visibility</p:attrName>
                                        </p:attrNameLst>
                                      </p:cBhvr>
                                      <p:to>
                                        <p:strVal val="visible"/>
                                      </p:to>
                                    </p:set>
                                    <p:anim calcmode="lin" valueType="num">
                                      <p:cBhvr additive="base">
                                        <p:cTn id="29" dur="500" fill="hold"/>
                                        <p:tgtEl>
                                          <p:spTgt spid="18435">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843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6" fill="hold" grpId="0" nodeType="withEffect">
                                  <p:stCondLst>
                                    <p:cond delay="0"/>
                                  </p:stCondLst>
                                  <p:childTnLst>
                                    <p:set>
                                      <p:cBhvr>
                                        <p:cTn id="32" dur="1" fill="hold">
                                          <p:stCondLst>
                                            <p:cond delay="0"/>
                                          </p:stCondLst>
                                        </p:cTn>
                                        <p:tgtEl>
                                          <p:spTgt spid="18435">
                                            <p:txEl>
                                              <p:pRg st="6" end="6"/>
                                            </p:txEl>
                                          </p:spTgt>
                                        </p:tgtEl>
                                        <p:attrNameLst>
                                          <p:attrName>style.visibility</p:attrName>
                                        </p:attrNameLst>
                                      </p:cBhvr>
                                      <p:to>
                                        <p:strVal val="visible"/>
                                      </p:to>
                                    </p:set>
                                    <p:anim calcmode="lin" valueType="num">
                                      <p:cBhvr additive="base">
                                        <p:cTn id="33" dur="500" fill="hold"/>
                                        <p:tgtEl>
                                          <p:spTgt spid="18435">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843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295400" y="609600"/>
            <a:ext cx="7848600" cy="3581400"/>
          </a:xfrm>
        </p:spPr>
        <p:txBody>
          <a:bodyPr/>
          <a:lstStyle/>
          <a:p>
            <a:r>
              <a:rPr lang="en-US" altLang="en-US" sz="8800">
                <a:effectLst>
                  <a:outerShdw blurRad="38100" dist="38100" dir="2700000" algn="tl">
                    <a:srgbClr val="000000"/>
                  </a:outerShdw>
                </a:effectLst>
                <a:latin typeface="Subway" pitchFamily="2" charset="0"/>
              </a:rPr>
              <a:t>How is Heart Changed?</a:t>
            </a:r>
            <a:endParaRPr lang="en-US" altLang="en-US" sz="6000">
              <a:effectLst>
                <a:outerShdw blurRad="38100" dist="38100" dir="2700000" algn="tl">
                  <a:srgbClr val="000000"/>
                </a:outerShdw>
              </a:effectLst>
              <a:latin typeface="Subway" pitchFamily="2" charset="0"/>
            </a:endParaRPr>
          </a:p>
        </p:txBody>
      </p:sp>
    </p:spTree>
    <p:custDataLst>
      <p:tags r:id="rId1"/>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3D IMAGE0" val="PINBUMP.TGA"/>
  <p:tag name="POWER3D OPTIONS" val="Fast "/>
  <p:tag name="POWER3D TRANSITION" val="Tumbling.p3d 6"/>
</p:tagLst>
</file>

<file path=ppt/tags/tag10.xml><?xml version="1.0" encoding="utf-8"?>
<p:tagLst xmlns:a="http://schemas.openxmlformats.org/drawingml/2006/main" xmlns:r="http://schemas.openxmlformats.org/officeDocument/2006/relationships" xmlns:p="http://schemas.openxmlformats.org/presentationml/2006/main">
  <p:tag name="POWER3D IMAGE0" val="PINBUMP.TGA"/>
  <p:tag name="POWER3D OPTIONS" val="Fast "/>
  <p:tag name="POWER3D TRANSITION" val="Slabrota.p3d 0"/>
</p:tagLst>
</file>

<file path=ppt/tags/tag11.xml><?xml version="1.0" encoding="utf-8"?>
<p:tagLst xmlns:a="http://schemas.openxmlformats.org/drawingml/2006/main" xmlns:r="http://schemas.openxmlformats.org/officeDocument/2006/relationships" xmlns:p="http://schemas.openxmlformats.org/presentationml/2006/main">
  <p:tag name="POWER3D IMAGE1" val="PINBUMP.TGA"/>
  <p:tag name="POWER3D IMAGE0" val="PINBUMP.TGA"/>
  <p:tag name="POWER3D OPTIONS" val="Fast "/>
  <p:tag name="POWER3D TRANSITION" val="Slabtilt.p3d 0"/>
</p:tagLst>
</file>

<file path=ppt/tags/tag12.xml><?xml version="1.0" encoding="utf-8"?>
<p:tagLst xmlns:a="http://schemas.openxmlformats.org/drawingml/2006/main" xmlns:r="http://schemas.openxmlformats.org/officeDocument/2006/relationships" xmlns:p="http://schemas.openxmlformats.org/presentationml/2006/main">
  <p:tag name="POWER3D OPTIONS" val="Fast "/>
  <p:tag name="POWER3D TRANSITION" val="Swing.p3d 2"/>
</p:tagLst>
</file>

<file path=ppt/tags/tag13.xml><?xml version="1.0" encoding="utf-8"?>
<p:tagLst xmlns:a="http://schemas.openxmlformats.org/drawingml/2006/main" xmlns:r="http://schemas.openxmlformats.org/officeDocument/2006/relationships" xmlns:p="http://schemas.openxmlformats.org/presentationml/2006/main">
  <p:tag name="POWER3D IMAGE0" val="PINBUMP.TGA"/>
  <p:tag name="POWER3D OPTIONS" val="Fast "/>
  <p:tag name="POWER3D TRANSITION" val="Tumbling.p3d 1"/>
</p:tagLst>
</file>

<file path=ppt/tags/tag2.xml><?xml version="1.0" encoding="utf-8"?>
<p:tagLst xmlns:a="http://schemas.openxmlformats.org/drawingml/2006/main" xmlns:r="http://schemas.openxmlformats.org/officeDocument/2006/relationships" xmlns:p="http://schemas.openxmlformats.org/presentationml/2006/main">
  <p:tag name="POWER3D OPTIONS" val="Fast "/>
  <p:tag name="POWER3D TRANSITION" val="Twopanel.p3d 7"/>
</p:tagLst>
</file>

<file path=ppt/tags/tag3.xml><?xml version="1.0" encoding="utf-8"?>
<p:tagLst xmlns:a="http://schemas.openxmlformats.org/drawingml/2006/main" xmlns:r="http://schemas.openxmlformats.org/officeDocument/2006/relationships" xmlns:p="http://schemas.openxmlformats.org/presentationml/2006/main">
  <p:tag name="POWER3D OPTIONS" val="Fast "/>
  <p:tag name="POWER3D TRANSITION" val="Shnroll.p3d 5"/>
</p:tagLst>
</file>

<file path=ppt/tags/tag4.xml><?xml version="1.0" encoding="utf-8"?>
<p:tagLst xmlns:a="http://schemas.openxmlformats.org/drawingml/2006/main" xmlns:r="http://schemas.openxmlformats.org/officeDocument/2006/relationships" xmlns:p="http://schemas.openxmlformats.org/presentationml/2006/main">
  <p:tag name="POWER3D OPTIONS" val="Fast "/>
  <p:tag name="POWER3D TRANSITION" val="DropIn.p3d 4"/>
</p:tagLst>
</file>

<file path=ppt/tags/tag5.xml><?xml version="1.0" encoding="utf-8"?>
<p:tagLst xmlns:a="http://schemas.openxmlformats.org/drawingml/2006/main" xmlns:r="http://schemas.openxmlformats.org/officeDocument/2006/relationships" xmlns:p="http://schemas.openxmlformats.org/presentationml/2006/main">
  <p:tag name="POWER3D OPTIONS" val="Fast "/>
  <p:tag name="POWER3D TRANSITION" val="OnEdge.p3d 2"/>
</p:tagLst>
</file>

<file path=ppt/tags/tag6.xml><?xml version="1.0" encoding="utf-8"?>
<p:tagLst xmlns:a="http://schemas.openxmlformats.org/drawingml/2006/main" xmlns:r="http://schemas.openxmlformats.org/officeDocument/2006/relationships" xmlns:p="http://schemas.openxmlformats.org/presentationml/2006/main">
  <p:tag name="POWER3D OPTIONS" val="Fast "/>
  <p:tag name="POWER3D TRANSITION" val="Revcube.p3d 1"/>
</p:tagLst>
</file>

<file path=ppt/tags/tag7.xml><?xml version="1.0" encoding="utf-8"?>
<p:tagLst xmlns:a="http://schemas.openxmlformats.org/drawingml/2006/main" xmlns:r="http://schemas.openxmlformats.org/officeDocument/2006/relationships" xmlns:p="http://schemas.openxmlformats.org/presentationml/2006/main">
  <p:tag name="POWER3D OPTIONS" val="Fast "/>
  <p:tag name="POWER3D TRANSITION" val="Revdoors.p3d 0"/>
</p:tagLst>
</file>

<file path=ppt/tags/tag8.xml><?xml version="1.0" encoding="utf-8"?>
<p:tagLst xmlns:a="http://schemas.openxmlformats.org/drawingml/2006/main" xmlns:r="http://schemas.openxmlformats.org/officeDocument/2006/relationships" xmlns:p="http://schemas.openxmlformats.org/presentationml/2006/main">
  <p:tag name="POWER3D OPTIONS" val="Fast "/>
  <p:tag name="POWER3D TRANSITION" val="Bilboard.p3d 0"/>
</p:tagLst>
</file>

<file path=ppt/tags/tag9.xml><?xml version="1.0" encoding="utf-8"?>
<p:tagLst xmlns:a="http://schemas.openxmlformats.org/drawingml/2006/main" xmlns:r="http://schemas.openxmlformats.org/officeDocument/2006/relationships" xmlns:p="http://schemas.openxmlformats.org/presentationml/2006/main">
  <p:tag name="POWER3D IMAGE1" val="PINBUMP.TGA"/>
  <p:tag name="POWER3D IMAGE0" val="PINBUMP.TGA"/>
  <p:tag name="POWER3D OPTIONS" val="Fast "/>
  <p:tag name="POWER3D TRANSITION" val="Slabflip.p3d 0"/>
</p:tagLst>
</file>

<file path=ppt/theme/theme1.xml><?xml version="1.0" encoding="utf-8"?>
<a:theme xmlns:a="http://schemas.openxmlformats.org/drawingml/2006/main" name="Strategic">
  <a:themeElements>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71AF96"/>
      </a:hlink>
      <a:folHlink>
        <a:srgbClr val="CC9900"/>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71AF96"/>
        </a:hlink>
        <a:folHlink>
          <a:srgbClr val="CC99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71AF96"/>
        </a:hlink>
        <a:folHlink>
          <a:srgbClr val="EAEAEA"/>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71AF96"/>
        </a:hlink>
        <a:folHlink>
          <a:srgbClr val="CC9900"/>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71AF96"/>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71AF96"/>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Designs\Strategic.pot</Template>
  <TotalTime>3390</TotalTime>
  <Words>1509</Words>
  <Application>Microsoft Office PowerPoint</Application>
  <PresentationFormat>On-screen Show (4:3)</PresentationFormat>
  <Paragraphs>220</Paragraphs>
  <Slides>14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Times New Roman</vt:lpstr>
      <vt:lpstr>Monotype Sorts</vt:lpstr>
      <vt:lpstr>Calibri</vt:lpstr>
      <vt:lpstr>Arial Narrow</vt:lpstr>
      <vt:lpstr>Arial</vt:lpstr>
      <vt:lpstr>Arial Rounded MT Bold</vt:lpstr>
      <vt:lpstr>Impact</vt:lpstr>
      <vt:lpstr>Subway</vt:lpstr>
      <vt:lpstr>Cooper Black</vt:lpstr>
      <vt:lpstr>Strategic</vt:lpstr>
      <vt:lpstr>Heartfelt Religion</vt:lpstr>
      <vt:lpstr>What Is The Heart?</vt:lpstr>
      <vt:lpstr>“Intellect” </vt:lpstr>
      <vt:lpstr>“Emotions”</vt:lpstr>
      <vt:lpstr>Has “Will”</vt:lpstr>
      <vt:lpstr>“Conscience”</vt:lpstr>
      <vt:lpstr>Focal Point of Treasure</vt:lpstr>
      <vt:lpstr>Condition of Heart</vt:lpstr>
      <vt:lpstr>How is Heart Changed?</vt:lpstr>
      <vt:lpstr>“Intellect”  Changed By Testimony</vt:lpstr>
      <vt:lpstr>“Emotions” by Selfless Love</vt:lpstr>
      <vt:lpstr>“Will”  Changed by Motivations</vt:lpstr>
      <vt:lpstr>“Conscience” changed by doing right</vt:lpstr>
      <vt:lpstr>Keep Each Part of the heart </vt:lpstr>
    </vt:vector>
  </TitlesOfParts>
  <Company>Kleinwood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Heartfelt Religion</dc:title>
  <dc:creator>Dwayne Gandy</dc:creator>
  <cp:lastModifiedBy>Ricky</cp:lastModifiedBy>
  <cp:revision>27</cp:revision>
  <cp:lastPrinted>2022-04-02T10:10:25Z</cp:lastPrinted>
  <dcterms:created xsi:type="dcterms:W3CDTF">1999-08-14T20:35:41Z</dcterms:created>
  <dcterms:modified xsi:type="dcterms:W3CDTF">2022-04-03T12:16:28Z</dcterms:modified>
</cp:coreProperties>
</file>