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Lst>
  <p:notesMasterIdLst>
    <p:notesMasterId r:id="rId18"/>
  </p:notesMasterIdLst>
  <p:sldIdLst>
    <p:sldId id="256" r:id="rId5"/>
    <p:sldId id="267" r:id="rId6"/>
    <p:sldId id="268" r:id="rId7"/>
    <p:sldId id="262" r:id="rId8"/>
    <p:sldId id="263" r:id="rId9"/>
    <p:sldId id="264" r:id="rId10"/>
    <p:sldId id="265" r:id="rId11"/>
    <p:sldId id="266" r:id="rId12"/>
    <p:sldId id="269" r:id="rId13"/>
    <p:sldId id="258" r:id="rId14"/>
    <p:sldId id="259" r:id="rId15"/>
    <p:sldId id="260"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38" y="4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C3FC5-332E-4C9D-95AA-E38B99531E6A}"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83EC1-7397-439F-B0F0-F0F15D3629F7}" type="slidenum">
              <a:rPr lang="en-US" smtClean="0"/>
              <a:t>‹#›</a:t>
            </a:fld>
            <a:endParaRPr lang="en-US"/>
          </a:p>
        </p:txBody>
      </p:sp>
    </p:spTree>
    <p:extLst>
      <p:ext uri="{BB962C8B-B14F-4D97-AF65-F5344CB8AC3E}">
        <p14:creationId xmlns:p14="http://schemas.microsoft.com/office/powerpoint/2010/main" val="8163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9713" y="0"/>
            <a:ext cx="2808287" cy="2106613"/>
          </a:xfrm>
        </p:spPr>
      </p:sp>
      <p:sp>
        <p:nvSpPr>
          <p:cNvPr id="3" name="Notes Placeholder 2"/>
          <p:cNvSpPr>
            <a:spLocks noGrp="1"/>
          </p:cNvSpPr>
          <p:nvPr>
            <p:ph type="body" idx="1"/>
          </p:nvPr>
        </p:nvSpPr>
        <p:spPr>
          <a:xfrm>
            <a:off x="0" y="2202083"/>
            <a:ext cx="6771190" cy="6483130"/>
          </a:xfrm>
        </p:spPr>
        <p:txBody>
          <a:bodyPr/>
          <a:lstStyle/>
          <a:p>
            <a:r>
              <a:rPr lang="en-US" sz="2000" dirty="0"/>
              <a:t>God makes plans for us that </a:t>
            </a:r>
          </a:p>
          <a:p>
            <a:r>
              <a:rPr lang="en-US" sz="2000" dirty="0"/>
              <a:t>are EXTREME and beyond the normal.</a:t>
            </a:r>
          </a:p>
          <a:p>
            <a:r>
              <a:rPr lang="en-US" sz="2000" dirty="0"/>
              <a:t>But we can trust His plan because. </a:t>
            </a:r>
          </a:p>
          <a:p>
            <a:r>
              <a:rPr lang="en-US" sz="2000" dirty="0"/>
              <a:t>How can we know this? </a:t>
            </a:r>
          </a:p>
          <a:p>
            <a:r>
              <a:rPr lang="en-US" sz="2000" dirty="0"/>
              <a:t>Jas 1:17 Every good gift and every perfect gift is from above, and comes down from the Father of lights, with whom there is no variation or shadow of turning.  (NKJV)</a:t>
            </a:r>
          </a:p>
          <a:p>
            <a:endParaRPr lang="en-US" sz="2000" dirty="0"/>
          </a:p>
          <a:p>
            <a:r>
              <a:rPr lang="en-US" sz="2000" dirty="0"/>
              <a:t>We need to realize that God’s desire for us is ONLY GOOD.</a:t>
            </a:r>
          </a:p>
          <a:p>
            <a:r>
              <a:rPr lang="en-US" sz="2000" dirty="0"/>
              <a:t>He is </a:t>
            </a:r>
          </a:p>
          <a:p>
            <a:pPr marL="342900" indent="-342900">
              <a:buFont typeface="Arial" panose="020B0604020202020204" pitchFamily="34" charset="0"/>
              <a:buChar char="•"/>
            </a:pPr>
            <a:r>
              <a:rPr lang="en-US" sz="2000" dirty="0"/>
              <a:t>faithful, </a:t>
            </a:r>
          </a:p>
          <a:p>
            <a:pPr marL="342900" indent="-342900">
              <a:buFont typeface="Arial" panose="020B0604020202020204" pitchFamily="34" charset="0"/>
              <a:buChar char="•"/>
            </a:pPr>
            <a:r>
              <a:rPr lang="en-US" sz="2000" dirty="0"/>
              <a:t>trustworthy, and </a:t>
            </a:r>
          </a:p>
          <a:p>
            <a:endParaRPr lang="en-US" sz="2000" dirty="0"/>
          </a:p>
          <a:p>
            <a:r>
              <a:rPr lang="en-US" sz="2000" dirty="0"/>
              <a:t>He does NOT look for ways to just catch us in our sin, </a:t>
            </a:r>
          </a:p>
          <a:p>
            <a:pPr marL="342900" indent="-342900">
              <a:buFont typeface="Arial" panose="020B0604020202020204" pitchFamily="34" charset="0"/>
              <a:buChar char="•"/>
            </a:pPr>
            <a:r>
              <a:rPr lang="en-US" sz="2000" dirty="0"/>
              <a:t>He wants us to live life with extreme joys </a:t>
            </a:r>
          </a:p>
          <a:p>
            <a:pPr marL="342900" indent="-342900">
              <a:buFont typeface="Arial" panose="020B0604020202020204" pitchFamily="34" charset="0"/>
              <a:buChar char="•"/>
            </a:pPr>
            <a:r>
              <a:rPr lang="en-US" sz="2000" dirty="0"/>
              <a:t>He alone can help us to fly high to the heavens. </a:t>
            </a:r>
          </a:p>
          <a:p>
            <a:pPr marL="342900" indent="-342900">
              <a:buFont typeface="Arial" panose="020B0604020202020204" pitchFamily="34" charset="0"/>
              <a:buChar char="•"/>
            </a:pPr>
            <a:r>
              <a:rPr lang="en-US" sz="2000" dirty="0"/>
              <a:t>His plan is the only plan that works. </a:t>
            </a:r>
          </a:p>
          <a:p>
            <a:endParaRPr lang="en-US" sz="2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Blueprints #2 Page </a:t>
            </a:r>
            <a:fld id="{16A26465-25EE-E545-BAF4-20648866A3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64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0"/>
            <a:ext cx="4049712" cy="2279650"/>
          </a:xfrm>
        </p:spPr>
      </p:sp>
      <p:sp>
        <p:nvSpPr>
          <p:cNvPr id="3" name="Notes Placeholder 2"/>
          <p:cNvSpPr>
            <a:spLocks noGrp="1"/>
          </p:cNvSpPr>
          <p:nvPr>
            <p:ph type="body" idx="1"/>
          </p:nvPr>
        </p:nvSpPr>
        <p:spPr>
          <a:xfrm>
            <a:off x="489030" y="2803967"/>
            <a:ext cx="54864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If I had a car with the engine that was ready for the grave,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I'd have a new engine put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I'd take the car into a mechanic who would put it in for me.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If when I got that car back, it ran just as poorly, I'd begin to wonder if the old really had been replaced or just cleaned up. It is not different with our new lives in Christ. </a:t>
            </a:r>
          </a:p>
          <a:p>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28572-180E-914B-820E-5D49FF8E1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59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0" y="0"/>
            <a:ext cx="4279900" cy="2408238"/>
          </a:xfrm>
        </p:spPr>
      </p:sp>
      <p:sp>
        <p:nvSpPr>
          <p:cNvPr id="3" name="Notes Placeholder 2"/>
          <p:cNvSpPr>
            <a:spLocks noGrp="1"/>
          </p:cNvSpPr>
          <p:nvPr>
            <p:ph type="body" idx="1"/>
          </p:nvPr>
        </p:nvSpPr>
        <p:spPr>
          <a:xfrm>
            <a:off x="-1" y="2037144"/>
            <a:ext cx="6724891" cy="6366076"/>
          </a:xfrm>
        </p:spPr>
        <p:txBody>
          <a:bodyPr/>
          <a:lstStyle/>
          <a:p>
            <a:r>
              <a:rPr lang="en-US" sz="2000" dirty="0"/>
              <a:t>God’s made eternal Plan clear: </a:t>
            </a:r>
          </a:p>
          <a:p>
            <a:pPr marL="171450" indent="-171450">
              <a:buFont typeface="Arial"/>
              <a:buChar char="•"/>
            </a:pPr>
            <a:r>
              <a:rPr lang="en-US" sz="2000" dirty="0"/>
              <a:t>People</a:t>
            </a:r>
            <a:r>
              <a:rPr lang="en-US" sz="2000" baseline="0" dirty="0"/>
              <a:t> are made </a:t>
            </a:r>
            <a:r>
              <a:rPr lang="en-US" sz="2000" u="sng" baseline="0" dirty="0">
                <a:effectLst>
                  <a:outerShdw blurRad="38100" dist="38100" dir="2700000" algn="tl">
                    <a:srgbClr val="000000">
                      <a:alpha val="43137"/>
                    </a:srgbClr>
                  </a:outerShdw>
                </a:effectLst>
              </a:rPr>
              <a:t>for relationships </a:t>
            </a:r>
            <a:r>
              <a:rPr lang="en-US" sz="2000" baseline="0" dirty="0"/>
              <a:t>(with Him and each other)</a:t>
            </a:r>
          </a:p>
          <a:p>
            <a:pPr marL="628650" lvl="1" indent="-171450">
              <a:buFont typeface="Arial"/>
              <a:buChar char="•"/>
            </a:pPr>
            <a:r>
              <a:rPr lang="en-US" sz="2000" baseline="0" dirty="0"/>
              <a:t>People interfere with those relationships because of sin</a:t>
            </a:r>
          </a:p>
          <a:p>
            <a:pPr marL="171450" indent="-171450">
              <a:buFont typeface="Arial"/>
              <a:buChar char="•"/>
            </a:pPr>
            <a:r>
              <a:rPr lang="en-US" sz="2000" baseline="0" dirty="0"/>
              <a:t>His plan redeems us from our sin, our guilt, our bad attitudes (1 </a:t>
            </a:r>
            <a:r>
              <a:rPr lang="en-US" sz="2000" baseline="0" dirty="0" err="1"/>
              <a:t>Jn</a:t>
            </a:r>
            <a:r>
              <a:rPr lang="en-US" sz="2000" baseline="0" dirty="0"/>
              <a:t> 1.8-10)</a:t>
            </a:r>
          </a:p>
          <a:p>
            <a:pPr marL="171450" indent="-171450">
              <a:buFont typeface="Arial"/>
              <a:buChar char="•"/>
            </a:pPr>
            <a:r>
              <a:rPr lang="en-US" sz="2000" baseline="0" dirty="0"/>
              <a:t>His plan makes us pure (1 </a:t>
            </a:r>
            <a:r>
              <a:rPr lang="en-US" sz="2000" baseline="0" dirty="0" err="1"/>
              <a:t>Jn</a:t>
            </a:r>
            <a:r>
              <a:rPr lang="en-US" sz="2000" baseline="0" dirty="0"/>
              <a:t> 2.1-2)</a:t>
            </a:r>
          </a:p>
          <a:p>
            <a:pPr marL="171450" indent="-171450">
              <a:buFont typeface="Arial"/>
              <a:buChar char="•"/>
            </a:pPr>
            <a:r>
              <a:rPr lang="en-US" sz="2000" baseline="0" dirty="0"/>
              <a:t>His plan makes us righteous (1 </a:t>
            </a:r>
            <a:r>
              <a:rPr lang="en-US" sz="2000" baseline="0" dirty="0" err="1"/>
              <a:t>Jn</a:t>
            </a:r>
            <a:r>
              <a:rPr lang="en-US" sz="2000" baseline="0" dirty="0"/>
              <a:t> 2.3-6)</a:t>
            </a:r>
          </a:p>
          <a:p>
            <a:pPr marL="171450" indent="-171450">
              <a:buFont typeface="Arial"/>
              <a:buChar char="•"/>
            </a:pPr>
            <a:r>
              <a:rPr lang="en-US" sz="2000" baseline="0" dirty="0"/>
              <a:t>His plan makes us holy (1 </a:t>
            </a:r>
            <a:r>
              <a:rPr lang="en-US" sz="2000" baseline="0" dirty="0" err="1"/>
              <a:t>Jn</a:t>
            </a:r>
            <a:r>
              <a:rPr lang="en-US" sz="2000" baseline="0" dirty="0"/>
              <a:t> 2.15-16)</a:t>
            </a:r>
          </a:p>
          <a:p>
            <a:pPr marL="171450" indent="-171450">
              <a:buFont typeface="Arial"/>
              <a:buChar char="•"/>
            </a:pPr>
            <a:r>
              <a:rPr lang="en-US" sz="2000" baseline="0" dirty="0"/>
              <a:t>His plan gives us love (1 </a:t>
            </a:r>
            <a:r>
              <a:rPr lang="en-US" sz="2000" baseline="0" dirty="0" err="1"/>
              <a:t>Jn</a:t>
            </a:r>
            <a:r>
              <a:rPr lang="en-US" sz="2000" baseline="0" dirty="0"/>
              <a:t> 3.1-2)</a:t>
            </a:r>
          </a:p>
          <a:p>
            <a:pPr marL="171450" indent="-171450">
              <a:buFont typeface="Arial"/>
              <a:buChar char="•"/>
            </a:pPr>
            <a:r>
              <a:rPr lang="en-US" sz="2000" baseline="0" dirty="0"/>
              <a:t>His plan emp</a:t>
            </a:r>
            <a:r>
              <a:rPr lang="en-US" sz="2000" dirty="0"/>
              <a:t>ower us to love as He loves (3:16-18, 23-24)</a:t>
            </a:r>
            <a:endParaRPr lang="en-US" sz="2000" baseline="0" dirty="0"/>
          </a:p>
          <a:p>
            <a:r>
              <a:rPr lang="en-US" sz="1600" dirty="0"/>
              <a:t>1Jo 3:16 By this we know love, because He laid down His life for us. And we also ought to lay down our lives for the brethren.</a:t>
            </a:r>
          </a:p>
          <a:p>
            <a:r>
              <a:rPr lang="en-US" sz="1600" dirty="0"/>
              <a:t> 17 But whoever has this world's goods, and sees his brother in need, and shuts up his heart from him, how does the love of God abide in him?</a:t>
            </a:r>
          </a:p>
          <a:p>
            <a:r>
              <a:rPr lang="en-US" sz="1600" dirty="0"/>
              <a:t> 18 My little children, let us not love in word or in tongue, but in deed and in truth.</a:t>
            </a:r>
          </a:p>
          <a:p>
            <a:r>
              <a:rPr lang="en-US" sz="1600" dirty="0"/>
              <a:t> 1Jo 3:23 And this is His commandment: that we should believe on the name of His Son Jesus Christ and love one another, as He gave us commandment.</a:t>
            </a:r>
          </a:p>
          <a:p>
            <a:r>
              <a:rPr lang="en-US" sz="1600" dirty="0"/>
              <a:t> 24 Now he who keeps His commandments abides in Him, and He in him. And by this we know that He abides in us, by the Spirit whom He has given us. </a:t>
            </a:r>
          </a:p>
        </p:txBody>
      </p:sp>
      <p:sp>
        <p:nvSpPr>
          <p:cNvPr id="5" name="Slide Number Placeholder 3"/>
          <p:cNvSpPr txBox="1">
            <a:spLocks/>
          </p:cNvSpPr>
          <p:nvPr/>
        </p:nvSpPr>
        <p:spPr>
          <a:xfrm>
            <a:off x="3770788" y="8600329"/>
            <a:ext cx="2971800" cy="457200"/>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Blueprints #2 Page </a:t>
            </a:r>
            <a:fld id="{16A26465-25EE-E545-BAF4-20648866A3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30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7300" y="0"/>
            <a:ext cx="3494088" cy="1966913"/>
          </a:xfrm>
        </p:spPr>
      </p:sp>
      <p:sp>
        <p:nvSpPr>
          <p:cNvPr id="3" name="Notes Placeholder 2"/>
          <p:cNvSpPr>
            <a:spLocks noGrp="1"/>
          </p:cNvSpPr>
          <p:nvPr>
            <p:ph type="body" idx="1"/>
          </p:nvPr>
        </p:nvSpPr>
        <p:spPr>
          <a:xfrm>
            <a:off x="-1" y="312515"/>
            <a:ext cx="6856413" cy="8206452"/>
          </a:xfrm>
        </p:spPr>
        <p:txBody>
          <a:bodyPr/>
          <a:lstStyle/>
          <a:p>
            <a:endParaRPr lang="en-US" sz="1800" dirty="0"/>
          </a:p>
          <a:p>
            <a:r>
              <a:rPr lang="en-US" sz="1800" dirty="0"/>
              <a:t>God can make us what He wants</a:t>
            </a:r>
          </a:p>
          <a:p>
            <a:r>
              <a:rPr lang="en-US" sz="1800" dirty="0"/>
              <a:t>God can change us how He wants</a:t>
            </a:r>
          </a:p>
          <a:p>
            <a:r>
              <a:rPr lang="en-US" sz="1800" dirty="0"/>
              <a:t>God can use us when He wants</a:t>
            </a:r>
          </a:p>
          <a:p>
            <a:r>
              <a:rPr lang="en-US" sz="1800" dirty="0"/>
              <a:t>God can take us where He wants</a:t>
            </a:r>
          </a:p>
          <a:p>
            <a:r>
              <a:rPr lang="en-US" sz="1800" dirty="0"/>
              <a:t>We belong to God, not to ourselves!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We belong to God, not to ourselves!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He has TOTAL say in the consequences coming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			and where we will spend eternity</a:t>
            </a:r>
          </a:p>
          <a:p>
            <a:pPr>
              <a:defRPr/>
            </a:pPr>
            <a:r>
              <a:rPr lang="en-US" sz="1800" dirty="0"/>
              <a:t>Lu 17:7 "And which of you, having a servant plowing or tending sheep, will say to him when he has come in from the field, 'Come at once and sit down to eat'?</a:t>
            </a:r>
          </a:p>
          <a:p>
            <a:pPr>
              <a:defRPr/>
            </a:pPr>
            <a:r>
              <a:rPr lang="en-US" sz="1800" dirty="0"/>
              <a:t> 8 "But will he not rather say to him, 'Prepare something for my supper, and gird yourself and serve me till I have eaten and drunk, and afterward you will eat and drink'?</a:t>
            </a:r>
          </a:p>
          <a:p>
            <a:pPr>
              <a:defRPr/>
            </a:pPr>
            <a:r>
              <a:rPr lang="en-US" sz="1800" dirty="0"/>
              <a:t> 9 "Does he thank that servant because he did the things that were commanded him? I think not.</a:t>
            </a:r>
          </a:p>
          <a:p>
            <a:pPr>
              <a:defRPr/>
            </a:pPr>
            <a:r>
              <a:rPr lang="en-US" sz="1800" dirty="0"/>
              <a:t> 10 "So likewise you, when you have done all those things which you are commanded, say, 'We are unprofitable servants. We have done what was our duty to do.'"</a:t>
            </a:r>
          </a:p>
          <a:p>
            <a:pPr>
              <a:defRPr/>
            </a:pPr>
            <a:r>
              <a:rPr lang="en-US" sz="1800" dirty="0"/>
              <a:t> </a:t>
            </a:r>
          </a:p>
          <a:p>
            <a:r>
              <a:rPr lang="en-US" sz="1800" dirty="0"/>
              <a:t>Lk</a:t>
            </a:r>
            <a:r>
              <a:rPr lang="en-US" sz="1800" baseline="0" dirty="0"/>
              <a:t> 17.7-10 – “we are worthless servants; we’ve only done our duty!”</a:t>
            </a:r>
          </a:p>
          <a:p>
            <a:pPr marL="285750" indent="-285750">
              <a:buFont typeface="Arial" panose="020B0604020202020204" pitchFamily="34" charset="0"/>
              <a:buChar char="•"/>
            </a:pPr>
            <a:r>
              <a:rPr lang="en-US" sz="1800" dirty="0"/>
              <a:t>Respect for authority and learning to honor those in power over us, is disappearing quickly from our world.</a:t>
            </a:r>
          </a:p>
          <a:p>
            <a:pPr marL="285750" indent="-285750">
              <a:buFont typeface="Arial" panose="020B0604020202020204" pitchFamily="34" charset="0"/>
              <a:buChar char="•"/>
            </a:pPr>
            <a:r>
              <a:rPr lang="en-US" sz="1800" dirty="0"/>
              <a:t>This is supposed to be learned early in life! </a:t>
            </a:r>
          </a:p>
          <a:p>
            <a:pPr marL="285750" indent="-285750">
              <a:buFont typeface="Arial" panose="020B0604020202020204" pitchFamily="34" charset="0"/>
              <a:buChar char="•"/>
            </a:pPr>
            <a:r>
              <a:rPr lang="en-US" sz="1800" dirty="0"/>
              <a:t>The break down of homes has caused this cascade of disaster!</a:t>
            </a:r>
          </a:p>
        </p:txBody>
      </p:sp>
      <p:sp>
        <p:nvSpPr>
          <p:cNvPr id="5" name="Slide Number Placeholder 3"/>
          <p:cNvSpPr txBox="1">
            <a:spLocks/>
          </p:cNvSpPr>
          <p:nvPr/>
        </p:nvSpPr>
        <p:spPr>
          <a:xfrm>
            <a:off x="3724488" y="8663988"/>
            <a:ext cx="2971800" cy="457200"/>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Blueprints #2 Page </a:t>
            </a:r>
            <a:fld id="{16A26465-25EE-E545-BAF4-20648866A3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22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0" y="0"/>
            <a:ext cx="5116513" cy="2878138"/>
          </a:xfrm>
        </p:spPr>
      </p:sp>
      <p:sp>
        <p:nvSpPr>
          <p:cNvPr id="3" name="Notes Placeholder 2"/>
          <p:cNvSpPr>
            <a:spLocks noGrp="1"/>
          </p:cNvSpPr>
          <p:nvPr>
            <p:ph type="body" idx="1"/>
          </p:nvPr>
        </p:nvSpPr>
        <p:spPr>
          <a:xfrm>
            <a:off x="0" y="2903798"/>
            <a:ext cx="6771190" cy="5082733"/>
          </a:xfrm>
        </p:spPr>
        <p:txBody>
          <a:bodyPr/>
          <a:lstStyle/>
          <a:p>
            <a:r>
              <a:rPr lang="en-US" sz="1800" dirty="0"/>
              <a:t>Mt 7:24 "Therefore whoever hears these sayings of Mine, and does them, I will liken him to a wise man who built his house on the rock:</a:t>
            </a:r>
          </a:p>
          <a:p>
            <a:r>
              <a:rPr lang="en-US" sz="1800" dirty="0"/>
              <a:t> 25 "and the rain descended, the floods came, and the winds blew and beat on that house; and it did not fall, for it was founded on the rock.</a:t>
            </a:r>
          </a:p>
          <a:p>
            <a:r>
              <a:rPr lang="en-US" sz="1800" dirty="0"/>
              <a:t> 26 "But everyone who hears these sayings of Mine, and </a:t>
            </a:r>
          </a:p>
          <a:p>
            <a:r>
              <a:rPr lang="en-US" sz="2400" b="1" dirty="0">
                <a:effectLst>
                  <a:outerShdw blurRad="38100" dist="38100" dir="2700000" algn="tl">
                    <a:srgbClr val="000000">
                      <a:alpha val="43137"/>
                    </a:srgbClr>
                  </a:outerShdw>
                </a:effectLst>
              </a:rPr>
              <a:t>does not do them</a:t>
            </a:r>
            <a:r>
              <a:rPr lang="en-US" sz="1800" dirty="0"/>
              <a:t>, will be like a foolish man who built his house on the sand:</a:t>
            </a:r>
          </a:p>
          <a:p>
            <a:r>
              <a:rPr lang="en-US" sz="1800" dirty="0"/>
              <a:t> 27 "and the rain descended, the floods came, and the winds blew and beat on that house; and it fell. And great was its fall."</a:t>
            </a:r>
          </a:p>
          <a:p>
            <a:r>
              <a:rPr lang="en-US" sz="1800" dirty="0"/>
              <a:t> (NKJV)</a:t>
            </a:r>
          </a:p>
          <a:p>
            <a:r>
              <a:rPr lang="en-US" sz="3600" dirty="0"/>
              <a:t>When we let Him build us…</a:t>
            </a:r>
          </a:p>
          <a:p>
            <a:pPr lvl="1"/>
            <a:r>
              <a:rPr lang="en-US" sz="2400" dirty="0"/>
              <a:t>God’s way has a foundation</a:t>
            </a:r>
          </a:p>
          <a:p>
            <a:pPr lvl="1"/>
            <a:r>
              <a:rPr lang="en-US" sz="2400" dirty="0"/>
              <a:t>God’s way last forever</a:t>
            </a:r>
          </a:p>
          <a:p>
            <a:pPr lvl="1"/>
            <a:r>
              <a:rPr lang="en-US" sz="2400" dirty="0"/>
              <a:t>God’s way stands up to adversity</a:t>
            </a:r>
          </a:p>
          <a:p>
            <a:r>
              <a:rPr lang="en-US" sz="2400" dirty="0"/>
              <a:t>We must be built according to God’s blueprints</a:t>
            </a:r>
          </a:p>
          <a:p>
            <a:endParaRPr lang="en-US" sz="1800" dirty="0"/>
          </a:p>
        </p:txBody>
      </p:sp>
      <p:sp>
        <p:nvSpPr>
          <p:cNvPr id="5" name="Slide Number Placeholder 3"/>
          <p:cNvSpPr>
            <a:spLocks noGrp="1"/>
          </p:cNvSpPr>
          <p:nvPr>
            <p:ph type="sldNum" sz="quarter" idx="5"/>
          </p:nvPr>
        </p:nvSpPr>
        <p:spPr>
          <a:xfrm>
            <a:off x="3884613" y="8685213"/>
            <a:ext cx="29718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Blueprints #2 Page </a:t>
            </a:r>
            <a:fld id="{16A26465-25EE-E545-BAF4-20648866A3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04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1213" y="95250"/>
            <a:ext cx="4005262" cy="2254250"/>
          </a:xfrm>
        </p:spPr>
      </p:sp>
      <p:sp>
        <p:nvSpPr>
          <p:cNvPr id="3" name="Notes Placeholder 2"/>
          <p:cNvSpPr>
            <a:spLocks noGrp="1"/>
          </p:cNvSpPr>
          <p:nvPr>
            <p:ph type="body" idx="1"/>
          </p:nvPr>
        </p:nvSpPr>
        <p:spPr>
          <a:xfrm>
            <a:off x="83917" y="2581154"/>
            <a:ext cx="6467354" cy="5636871"/>
          </a:xfrm>
        </p:spPr>
        <p:txBody>
          <a:bodyPr/>
          <a:lstStyle/>
          <a:p>
            <a:r>
              <a:rPr lang="en-US" sz="2000" dirty="0"/>
              <a:t>Jas 1:17 Every good gift and every perfect gift is from above, and comes down from the Father of lights, with whom there is no variation or shadow of turning.  (NKJV)</a:t>
            </a:r>
          </a:p>
          <a:p>
            <a:endParaRPr lang="en-US" sz="2000" dirty="0"/>
          </a:p>
          <a:p>
            <a:endParaRPr lang="en-US" sz="2000" dirty="0"/>
          </a:p>
          <a:p>
            <a:r>
              <a:rPr lang="en-US" sz="2000" dirty="0"/>
              <a:t>We need to realize that God desires for us ONLY GOOD.</a:t>
            </a:r>
          </a:p>
          <a:p>
            <a:r>
              <a:rPr lang="en-US" sz="2000" dirty="0"/>
              <a:t>He is faithful, trustworthy, and look for ways to just catch us, </a:t>
            </a:r>
          </a:p>
          <a:p>
            <a:r>
              <a:rPr lang="en-US" sz="2000" dirty="0"/>
              <a:t>He</a:t>
            </a:r>
            <a:r>
              <a:rPr lang="en-US" sz="2000" baseline="0" dirty="0"/>
              <a:t> causes us to fly. His plan is the only plan that works. </a:t>
            </a:r>
          </a:p>
          <a:p>
            <a:endParaRPr lang="en-US" sz="2000" dirty="0"/>
          </a:p>
        </p:txBody>
      </p:sp>
      <p:sp>
        <p:nvSpPr>
          <p:cNvPr id="5" name="Slide Number Placeholder 3"/>
          <p:cNvSpPr txBox="1">
            <a:spLocks/>
          </p:cNvSpPr>
          <p:nvPr/>
        </p:nvSpPr>
        <p:spPr>
          <a:xfrm>
            <a:off x="3469511" y="8609013"/>
            <a:ext cx="2971800" cy="457200"/>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Blueprints #2 Page </a:t>
            </a:r>
            <a:fld id="{16A26465-25EE-E545-BAF4-20648866A3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56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1563" y="0"/>
            <a:ext cx="3246437" cy="2435225"/>
          </a:xfrm>
        </p:spPr>
      </p:sp>
      <p:sp>
        <p:nvSpPr>
          <p:cNvPr id="3" name="Notes Placeholder 2"/>
          <p:cNvSpPr>
            <a:spLocks noGrp="1"/>
          </p:cNvSpPr>
          <p:nvPr>
            <p:ph type="body" idx="1"/>
          </p:nvPr>
        </p:nvSpPr>
        <p:spPr>
          <a:xfrm>
            <a:off x="107066" y="2435023"/>
            <a:ext cx="6629400" cy="6419609"/>
          </a:xfrm>
        </p:spPr>
        <p:txBody>
          <a:bodyPr/>
          <a:lstStyle/>
          <a:p>
            <a:r>
              <a:rPr lang="en-US" sz="1600" dirty="0"/>
              <a:t>Some of the times, there is need for small repair on a house that is being fixed up but other times there is the need for a major overhaul. We’ll talk about the overhaul</a:t>
            </a:r>
            <a:r>
              <a:rPr lang="en-US" sz="1600" baseline="0" dirty="0"/>
              <a:t> and next</a:t>
            </a:r>
            <a:r>
              <a:rPr lang="en-US" sz="1600" dirty="0"/>
              <a:t> </a:t>
            </a:r>
            <a:r>
              <a:rPr lang="en-US" sz="1600" baseline="0" dirty="0"/>
              <a:t>we’ll talk about the small repairs. </a:t>
            </a:r>
          </a:p>
          <a:p>
            <a:endParaRPr lang="en-US" sz="1600" dirty="0"/>
          </a:p>
          <a:p>
            <a:r>
              <a:rPr lang="en-US" sz="1600" dirty="0"/>
              <a:t>Transformation</a:t>
            </a:r>
            <a:r>
              <a:rPr lang="en-US" sz="1600" baseline="0" dirty="0"/>
              <a:t> hurts</a:t>
            </a:r>
          </a:p>
          <a:p>
            <a:pPr marL="171450" indent="-171450">
              <a:buFontTx/>
              <a:buChar char="-"/>
            </a:pPr>
            <a:r>
              <a:rPr lang="en-US" sz="1600" dirty="0"/>
              <a:t>Isaiah having lips touch with hot coal in Is 6</a:t>
            </a:r>
          </a:p>
          <a:p>
            <a:pPr marL="171450" indent="-171450">
              <a:buFontTx/>
              <a:buChar char="-"/>
            </a:pPr>
            <a:r>
              <a:rPr lang="en-US" sz="1600" dirty="0"/>
              <a:t>Israelites having to be snake bit to learn not to complain Num. 21</a:t>
            </a:r>
          </a:p>
          <a:p>
            <a:pPr marL="628650" lvl="1" indent="-171450">
              <a:buFontTx/>
              <a:buChar char="-"/>
            </a:pPr>
            <a:r>
              <a:rPr lang="en-US" sz="1800" b="1" dirty="0">
                <a:effectLst>
                  <a:outerShdw blurRad="38100" dist="38100" dir="2700000" algn="tl">
                    <a:srgbClr val="000000">
                      <a:alpha val="43137"/>
                    </a:srgbClr>
                  </a:outerShdw>
                </a:effectLst>
              </a:rPr>
              <a:t>Being made right hurts</a:t>
            </a:r>
          </a:p>
          <a:p>
            <a:r>
              <a:rPr lang="en-US" sz="1600" dirty="0"/>
              <a:t>A person must first be demolished and destroyed</a:t>
            </a:r>
          </a:p>
          <a:p>
            <a:pPr marL="171450" indent="-171450">
              <a:buFontTx/>
              <a:buChar char="-"/>
            </a:pPr>
            <a:r>
              <a:rPr lang="en-US" sz="1600" dirty="0"/>
              <a:t>Joseph with years in prison</a:t>
            </a:r>
          </a:p>
          <a:p>
            <a:pPr marL="171450" indent="-171450">
              <a:buFontTx/>
              <a:buChar char="-"/>
            </a:pPr>
            <a:r>
              <a:rPr lang="en-US" sz="1600" dirty="0"/>
              <a:t>Moses with 40 years in wilderness</a:t>
            </a:r>
          </a:p>
          <a:p>
            <a:pPr marL="171450" indent="-171450">
              <a:buFontTx/>
              <a:buChar char="-"/>
            </a:pPr>
            <a:r>
              <a:rPr lang="en-US" sz="1600" dirty="0"/>
              <a:t>David with 13 years on the run</a:t>
            </a:r>
          </a:p>
          <a:p>
            <a:r>
              <a:rPr lang="en-US" sz="1600" dirty="0"/>
              <a:t>Then one can be rebuilt or reborn</a:t>
            </a:r>
          </a:p>
          <a:p>
            <a:endParaRPr lang="en-US" sz="1600" dirty="0"/>
          </a:p>
          <a:p>
            <a:r>
              <a:rPr lang="en-US" sz="1800" b="1" dirty="0">
                <a:effectLst>
                  <a:outerShdw blurRad="38100" dist="38100" dir="2700000" algn="tl">
                    <a:srgbClr val="000000">
                      <a:alpha val="43137"/>
                    </a:srgbClr>
                  </a:outerShdw>
                </a:effectLst>
              </a:rPr>
              <a:t>Ezekiel 16, I will not read it here due to it’s graphic intensity. </a:t>
            </a:r>
          </a:p>
          <a:p>
            <a:r>
              <a:rPr lang="en-US" sz="1800" dirty="0"/>
              <a:t>It gives shocking radical illustration of how God views His relationship with His broken people, His bride.</a:t>
            </a:r>
          </a:p>
          <a:p>
            <a:r>
              <a:rPr lang="en-US" sz="1800" dirty="0"/>
              <a:t>It screams with full visual volume how broken and despicable we treat Him after He gives us so much.</a:t>
            </a:r>
          </a:p>
          <a:p>
            <a:r>
              <a:rPr lang="en-US" sz="1800" dirty="0"/>
              <a:t>It shows in a physical illustration how He wants to treat His bride and how horrible we repay Him and yet His willingness to forgive again.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28572-180E-914B-820E-5D49FF8E1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59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1450" y="0"/>
            <a:ext cx="2874963" cy="2155825"/>
          </a:xfrm>
        </p:spPr>
      </p:sp>
      <p:sp>
        <p:nvSpPr>
          <p:cNvPr id="3" name="Notes Placeholder 2"/>
          <p:cNvSpPr>
            <a:spLocks noGrp="1"/>
          </p:cNvSpPr>
          <p:nvPr>
            <p:ph type="body" idx="1"/>
          </p:nvPr>
        </p:nvSpPr>
        <p:spPr>
          <a:xfrm>
            <a:off x="-1" y="173620"/>
            <a:ext cx="6856413" cy="8685214"/>
          </a:xfrm>
        </p:spPr>
        <p:txBody>
          <a:bodyPr/>
          <a:lstStyle/>
          <a:p>
            <a:r>
              <a:rPr lang="en-US" sz="1800" dirty="0"/>
              <a:t>We must learn to die: </a:t>
            </a:r>
          </a:p>
          <a:p>
            <a:pPr marL="171450" indent="-171450">
              <a:buFontTx/>
              <a:buChar char="-"/>
            </a:pPr>
            <a:r>
              <a:rPr lang="en-US" sz="1800" dirty="0"/>
              <a:t>Joh 12:24 "Most assuredly, I say to you, </a:t>
            </a:r>
          </a:p>
          <a:p>
            <a:r>
              <a:rPr lang="en-US" sz="1800" dirty="0"/>
              <a:t>unless a grain of wheat falls into the </a:t>
            </a:r>
          </a:p>
          <a:p>
            <a:r>
              <a:rPr lang="en-US" sz="1800" dirty="0"/>
              <a:t>ground and dies, it remains alone; </a:t>
            </a:r>
          </a:p>
          <a:p>
            <a:r>
              <a:rPr lang="en-US" sz="1800" b="1" dirty="0">
                <a:effectLst>
                  <a:outerShdw blurRad="38100" dist="38100" dir="2700000" algn="tl">
                    <a:srgbClr val="000000">
                      <a:alpha val="43137"/>
                    </a:srgbClr>
                  </a:outerShdw>
                </a:effectLst>
              </a:rPr>
              <a:t>but if it dies, it produces much grain</a:t>
            </a:r>
            <a:r>
              <a:rPr lang="en-US" sz="1800" dirty="0"/>
              <a:t>.</a:t>
            </a:r>
          </a:p>
          <a:p>
            <a:r>
              <a:rPr lang="en-US" sz="1800" dirty="0"/>
              <a:t> 25 "He who loves his life will lose it, and </a:t>
            </a:r>
          </a:p>
          <a:p>
            <a:r>
              <a:rPr lang="en-US" sz="1800" dirty="0"/>
              <a:t>he who hates his life in this world </a:t>
            </a:r>
          </a:p>
          <a:p>
            <a:r>
              <a:rPr lang="en-US" sz="1800" dirty="0"/>
              <a:t>will keep it for eternal life.</a:t>
            </a:r>
          </a:p>
          <a:p>
            <a:r>
              <a:rPr lang="en-US" sz="1800" dirty="0"/>
              <a:t> 26 "If anyone serves Me, let him follow Me; and where I am, there My servant will be also. If anyone serves Me, him My Father will honor. </a:t>
            </a:r>
          </a:p>
          <a:p>
            <a:pPr marL="171450" indent="-171450">
              <a:buFontTx/>
              <a:buChar char="-"/>
            </a:pPr>
            <a:r>
              <a:rPr lang="en-US" sz="1800" dirty="0"/>
              <a:t>Mt 16:25 "For whoever desires to save his life will lose it, but </a:t>
            </a:r>
            <a:r>
              <a:rPr lang="en-US" sz="1800" b="1" dirty="0">
                <a:effectLst>
                  <a:outerShdw blurRad="38100" dist="38100" dir="2700000" algn="tl">
                    <a:srgbClr val="000000">
                      <a:alpha val="43137"/>
                    </a:srgbClr>
                  </a:outerShdw>
                </a:effectLst>
              </a:rPr>
              <a:t>whoever loses his life for My sake will find it</a:t>
            </a:r>
            <a:r>
              <a:rPr lang="en-US" sz="1800" dirty="0"/>
              <a:t>.</a:t>
            </a:r>
          </a:p>
          <a:p>
            <a:pPr marL="171450" indent="-171450">
              <a:buFontTx/>
              <a:buChar char="-"/>
            </a:pPr>
            <a:r>
              <a:rPr lang="en-US" sz="1800" dirty="0"/>
              <a:t>Joh 11:25 Jesus said to her, "I am the resurrection and the life. He who believes in Me, </a:t>
            </a:r>
            <a:r>
              <a:rPr lang="en-US" sz="1800" b="1" dirty="0">
                <a:effectLst>
                  <a:outerShdw blurRad="38100" dist="38100" dir="2700000" algn="tl">
                    <a:srgbClr val="000000">
                      <a:alpha val="43137"/>
                    </a:srgbClr>
                  </a:outerShdw>
                </a:effectLst>
              </a:rPr>
              <a:t>though he may die, he shall live</a:t>
            </a:r>
            <a:r>
              <a:rPr lang="en-US" sz="1800" dirty="0"/>
              <a:t>.</a:t>
            </a:r>
          </a:p>
          <a:p>
            <a:pPr marL="171450" indent="-171450">
              <a:buFontTx/>
              <a:buChar char="-"/>
            </a:pPr>
            <a:r>
              <a:rPr lang="en-US" sz="1800" dirty="0"/>
              <a:t>1Co 15:28 Now when all things are made subject to Him, then the </a:t>
            </a:r>
            <a:r>
              <a:rPr lang="en-US" sz="1800" b="1" dirty="0">
                <a:effectLst>
                  <a:outerShdw blurRad="38100" dist="38100" dir="2700000" algn="tl">
                    <a:srgbClr val="000000">
                      <a:alpha val="43137"/>
                    </a:srgbClr>
                  </a:outerShdw>
                </a:effectLst>
              </a:rPr>
              <a:t>Son Himself will also be subject to Him </a:t>
            </a:r>
            <a:r>
              <a:rPr lang="en-US" sz="1800" dirty="0"/>
              <a:t>who put all things under Him, that God may be all in all. (NKJV)</a:t>
            </a:r>
          </a:p>
          <a:p>
            <a:pPr marL="0" indent="0">
              <a:buFontTx/>
              <a:buNone/>
            </a:pPr>
            <a:r>
              <a:rPr lang="en-US" sz="1800" dirty="0"/>
              <a:t>Jesus and Nicodemus (</a:t>
            </a:r>
            <a:r>
              <a:rPr lang="en-US" sz="1800" dirty="0" err="1"/>
              <a:t>Jn</a:t>
            </a:r>
            <a:r>
              <a:rPr lang="en-US" sz="1800" dirty="0"/>
              <a:t> 3.1-13) </a:t>
            </a:r>
          </a:p>
          <a:p>
            <a:pPr marL="171450" indent="-171450">
              <a:buFontTx/>
              <a:buChar char="-"/>
            </a:pPr>
            <a:r>
              <a:rPr lang="en-US" sz="1800" b="1" baseline="0" dirty="0">
                <a:effectLst>
                  <a:outerShdw blurRad="38100" dist="38100" dir="2700000" algn="tl">
                    <a:srgbClr val="000000">
                      <a:alpha val="43137"/>
                    </a:srgbClr>
                  </a:outerShdw>
                </a:effectLst>
              </a:rPr>
              <a:t>Born again - By water and spirit</a:t>
            </a:r>
          </a:p>
          <a:p>
            <a:pPr marL="171450" indent="-171450">
              <a:buFontTx/>
              <a:buChar char="-"/>
            </a:pPr>
            <a:r>
              <a:rPr lang="en-US" sz="1800" b="1" baseline="0" dirty="0">
                <a:effectLst>
                  <a:outerShdw blurRad="38100" dist="38100" dir="2700000" algn="tl">
                    <a:srgbClr val="000000">
                      <a:alpha val="43137"/>
                    </a:srgbClr>
                  </a:outerShdw>
                </a:effectLst>
              </a:rPr>
              <a:t>Must be born of the spirit</a:t>
            </a:r>
          </a:p>
          <a:p>
            <a:r>
              <a:rPr lang="en-US" sz="1800" dirty="0"/>
              <a:t>He had free will to choose and did not believe.</a:t>
            </a:r>
            <a:endParaRPr lang="en-US" sz="1800" baseline="0" dirty="0"/>
          </a:p>
          <a:p>
            <a:r>
              <a:rPr lang="en-US" sz="1800" baseline="0" dirty="0"/>
              <a:t>Baptism is this picture - </a:t>
            </a:r>
            <a:r>
              <a:rPr lang="en-US" sz="1400" dirty="0"/>
              <a:t>Ro 6:3 Or do you not know that as many of us as were baptized into Christ Jesus were </a:t>
            </a:r>
            <a:r>
              <a:rPr lang="en-US" sz="1400" b="1" dirty="0">
                <a:effectLst>
                  <a:outerShdw blurRad="38100" dist="38100" dir="2700000" algn="tl">
                    <a:srgbClr val="000000">
                      <a:alpha val="43137"/>
                    </a:srgbClr>
                  </a:outerShdw>
                </a:effectLst>
              </a:rPr>
              <a:t>baptized into His death</a:t>
            </a:r>
            <a:r>
              <a:rPr lang="en-US" sz="1400" dirty="0"/>
              <a:t>?</a:t>
            </a:r>
          </a:p>
          <a:p>
            <a:r>
              <a:rPr lang="en-US" sz="1400" dirty="0"/>
              <a:t> 4 Therefore </a:t>
            </a:r>
            <a:r>
              <a:rPr lang="en-US" sz="1400" b="1" dirty="0">
                <a:effectLst>
                  <a:outerShdw blurRad="38100" dist="38100" dir="2700000" algn="tl">
                    <a:srgbClr val="000000">
                      <a:alpha val="43137"/>
                    </a:srgbClr>
                  </a:outerShdw>
                </a:effectLst>
              </a:rPr>
              <a:t>we were buried with Him through baptism into death</a:t>
            </a:r>
            <a:r>
              <a:rPr lang="en-US" sz="1400" dirty="0"/>
              <a:t>, that just as Christ was raised from the dead by the glory of the Father, even so we also should walk in newness of life.  5 For </a:t>
            </a:r>
            <a:r>
              <a:rPr lang="en-US" sz="1400" b="1" dirty="0">
                <a:effectLst>
                  <a:outerShdw blurRad="38100" dist="38100" dir="2700000" algn="tl">
                    <a:srgbClr val="000000">
                      <a:alpha val="43137"/>
                    </a:srgbClr>
                  </a:outerShdw>
                </a:effectLst>
              </a:rPr>
              <a:t>if we have been united together in the likeness of His death</a:t>
            </a:r>
            <a:r>
              <a:rPr lang="en-US" sz="1400" dirty="0"/>
              <a:t>, certainly we also shall be in the likeness of His resurrection,</a:t>
            </a:r>
          </a:p>
          <a:p>
            <a:r>
              <a:rPr lang="en-US" sz="1400" dirty="0"/>
              <a:t> 6 knowing this, that our old man was crucified with Him, that the body of sin might be done away with, that we should no longer be slaves of sin.  7 For </a:t>
            </a:r>
            <a:r>
              <a:rPr lang="en-US" sz="1400" b="1" dirty="0">
                <a:effectLst>
                  <a:outerShdw blurRad="38100" dist="38100" dir="2700000" algn="tl">
                    <a:srgbClr val="000000">
                      <a:alpha val="43137"/>
                    </a:srgbClr>
                  </a:outerShdw>
                </a:effectLst>
              </a:rPr>
              <a:t>he who has died has been freed from sin. </a:t>
            </a:r>
            <a:r>
              <a:rPr lang="en-US" sz="1400" dirty="0"/>
              <a:t>Col 2:12 buried with Him in baptism, in which you also were raised with Him through faith in the working of God, who raised Him from the dead.  (NKJV)</a:t>
            </a:r>
          </a:p>
          <a:p>
            <a:endParaRPr lang="en-US" sz="1800" dirty="0"/>
          </a:p>
          <a:p>
            <a:pPr marL="0" indent="0">
              <a:buFontTx/>
              <a:buNone/>
            </a:pP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28572-180E-914B-820E-5D49FF8E1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20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2413" y="0"/>
            <a:ext cx="2794000" cy="2095500"/>
          </a:xfrm>
        </p:spPr>
      </p:sp>
      <p:sp>
        <p:nvSpPr>
          <p:cNvPr id="3" name="Notes Placeholder 2"/>
          <p:cNvSpPr>
            <a:spLocks noGrp="1"/>
          </p:cNvSpPr>
          <p:nvPr>
            <p:ph type="body" idx="1"/>
          </p:nvPr>
        </p:nvSpPr>
        <p:spPr>
          <a:xfrm>
            <a:off x="0" y="787078"/>
            <a:ext cx="6858000" cy="6979540"/>
          </a:xfrm>
        </p:spPr>
        <p:txBody>
          <a:bodyPr/>
          <a:lstStyle/>
          <a:p>
            <a:pPr marL="285750" indent="-285750">
              <a:buFont typeface="Arial" panose="020B0604020202020204" pitchFamily="34" charset="0"/>
              <a:buChar char="•"/>
            </a:pPr>
            <a:r>
              <a:rPr lang="en-US" sz="1800" dirty="0"/>
              <a:t>Dead people do not live for themselves</a:t>
            </a:r>
          </a:p>
          <a:p>
            <a:pPr marL="285750" indent="-285750">
              <a:buFont typeface="Arial" panose="020B0604020202020204" pitchFamily="34" charset="0"/>
              <a:buChar char="•"/>
            </a:pPr>
            <a:r>
              <a:rPr lang="en-US" sz="1800" dirty="0"/>
              <a:t>Dead people do not sin anymore</a:t>
            </a:r>
          </a:p>
          <a:p>
            <a:pPr marL="285750" indent="-285750">
              <a:buFont typeface="Arial" panose="020B0604020202020204" pitchFamily="34" charset="0"/>
              <a:buChar char="•"/>
            </a:pPr>
            <a:r>
              <a:rPr lang="en-US" sz="1800" dirty="0"/>
              <a:t>Once we die to self and sin,</a:t>
            </a:r>
          </a:p>
          <a:p>
            <a:r>
              <a:rPr lang="en-US" sz="1800" dirty="0"/>
              <a:t> how do we live for it again?</a:t>
            </a:r>
          </a:p>
          <a:p>
            <a:endParaRPr lang="en-US" sz="1800" dirty="0"/>
          </a:p>
          <a:p>
            <a:r>
              <a:rPr lang="en-US" sz="1800" dirty="0"/>
              <a:t>1Jo 3:9 </a:t>
            </a:r>
            <a:r>
              <a:rPr lang="en-US" sz="1800" b="1" dirty="0">
                <a:effectLst>
                  <a:outerShdw blurRad="38100" dist="38100" dir="2700000" algn="tl">
                    <a:srgbClr val="000000">
                      <a:alpha val="43137"/>
                    </a:srgbClr>
                  </a:outerShdw>
                </a:effectLst>
              </a:rPr>
              <a:t>Whoever has been born of God does not sin</a:t>
            </a:r>
            <a:r>
              <a:rPr lang="en-US" sz="1800" dirty="0"/>
              <a:t>, for His seed remains in him; and he cannot sin, because </a:t>
            </a:r>
            <a:r>
              <a:rPr lang="en-US" sz="1800" b="1" dirty="0">
                <a:effectLst>
                  <a:outerShdw blurRad="38100" dist="38100" dir="2700000" algn="tl">
                    <a:srgbClr val="000000">
                      <a:alpha val="43137"/>
                    </a:srgbClr>
                  </a:outerShdw>
                </a:effectLst>
              </a:rPr>
              <a:t>he has been born of God</a:t>
            </a:r>
            <a:r>
              <a:rPr lang="en-US" sz="1800" dirty="0"/>
              <a:t>.</a:t>
            </a:r>
          </a:p>
          <a:p>
            <a:endParaRPr lang="en-US" sz="1800" dirty="0"/>
          </a:p>
          <a:p>
            <a:r>
              <a:rPr lang="en-US" sz="1800" dirty="0"/>
              <a:t>1Jo 5:18 We know that whoever is born of God does not sin; but he who has been born of God </a:t>
            </a:r>
            <a:r>
              <a:rPr lang="en-US" sz="1800" b="1" dirty="0">
                <a:effectLst>
                  <a:outerShdw blurRad="38100" dist="38100" dir="2700000" algn="tl">
                    <a:srgbClr val="000000">
                      <a:alpha val="43137"/>
                    </a:srgbClr>
                  </a:outerShdw>
                </a:effectLst>
              </a:rPr>
              <a:t>keeps himself</a:t>
            </a:r>
            <a:r>
              <a:rPr lang="en-US" sz="1800" dirty="0"/>
              <a:t>, and the wicked one does not touch him.</a:t>
            </a:r>
          </a:p>
          <a:p>
            <a:r>
              <a:rPr lang="en-US" sz="1800" dirty="0"/>
              <a:t> 19 </a:t>
            </a:r>
            <a:r>
              <a:rPr lang="en-US" sz="1800" b="1" dirty="0">
                <a:effectLst>
                  <a:outerShdw blurRad="38100" dist="38100" dir="2700000" algn="tl">
                    <a:srgbClr val="000000">
                      <a:alpha val="43137"/>
                    </a:srgbClr>
                  </a:outerShdw>
                </a:effectLst>
              </a:rPr>
              <a:t>We know that we are of God</a:t>
            </a:r>
            <a:r>
              <a:rPr lang="en-US" sz="1800" dirty="0"/>
              <a:t>, and the whole world lies under the sway of the wicked one.</a:t>
            </a:r>
          </a:p>
          <a:p>
            <a:r>
              <a:rPr lang="en-US" sz="1800" dirty="0"/>
              <a:t> 20 And we </a:t>
            </a:r>
            <a:r>
              <a:rPr lang="en-US" sz="1800" b="1" dirty="0">
                <a:effectLst>
                  <a:outerShdw blurRad="38100" dist="38100" dir="2700000" algn="tl">
                    <a:srgbClr val="000000">
                      <a:alpha val="43137"/>
                    </a:srgbClr>
                  </a:outerShdw>
                </a:effectLst>
              </a:rPr>
              <a:t>know</a:t>
            </a:r>
            <a:r>
              <a:rPr lang="en-US" sz="1800" dirty="0"/>
              <a:t> that the Son of God has come and has given us an understanding, that we may </a:t>
            </a:r>
            <a:r>
              <a:rPr lang="en-US" sz="1800" b="1" dirty="0">
                <a:effectLst>
                  <a:outerShdw blurRad="38100" dist="38100" dir="2700000" algn="tl">
                    <a:srgbClr val="000000">
                      <a:alpha val="43137"/>
                    </a:srgbClr>
                  </a:outerShdw>
                </a:effectLst>
              </a:rPr>
              <a:t>know</a:t>
            </a:r>
            <a:r>
              <a:rPr lang="en-US" sz="1800" dirty="0"/>
              <a:t> Him who is true; and we are in Him who is true, in His Son Jesus Christ. This is the true God and eternal life.</a:t>
            </a:r>
          </a:p>
          <a:p>
            <a:pPr marL="171450" indent="-171450">
              <a:buFont typeface="Arial"/>
              <a:buChar char="•"/>
            </a:pPr>
            <a:endParaRPr lang="en-US" sz="1800" dirty="0"/>
          </a:p>
          <a:p>
            <a:pPr marL="171450" indent="-171450">
              <a:buFont typeface="Arial"/>
              <a:buChar char="•"/>
            </a:pPr>
            <a:r>
              <a:rPr lang="en-US" sz="1800" dirty="0"/>
              <a:t>Jesus tells blind man </a:t>
            </a:r>
          </a:p>
          <a:p>
            <a:pPr marL="628650" lvl="1" indent="-171450">
              <a:buFont typeface="Arial"/>
              <a:buChar char="•"/>
            </a:pPr>
            <a:r>
              <a:rPr lang="en-US" sz="1800" dirty="0"/>
              <a:t>Joh 5:14 …"See, you have been made well. </a:t>
            </a:r>
            <a:r>
              <a:rPr lang="en-US" sz="1800" b="1" dirty="0">
                <a:effectLst>
                  <a:outerShdw blurRad="38100" dist="38100" dir="2700000" algn="tl">
                    <a:srgbClr val="000000">
                      <a:alpha val="43137"/>
                    </a:srgbClr>
                  </a:outerShdw>
                </a:effectLst>
              </a:rPr>
              <a:t>Sin no more, lest a worse thing come upon you.“  </a:t>
            </a:r>
          </a:p>
          <a:p>
            <a:pPr marL="171450" indent="-171450">
              <a:buFont typeface="Arial"/>
              <a:buChar char="•"/>
            </a:pPr>
            <a:r>
              <a:rPr lang="en-US" sz="1800" dirty="0"/>
              <a:t>… adulterous</a:t>
            </a:r>
            <a:r>
              <a:rPr lang="en-US" sz="1800" baseline="0" dirty="0"/>
              <a:t> woman </a:t>
            </a:r>
            <a:r>
              <a:rPr lang="en-US" sz="1800" dirty="0"/>
              <a:t>Joh 8:11  go and sin no more.</a:t>
            </a:r>
          </a:p>
          <a:p>
            <a:pPr marL="171450" indent="-171450">
              <a:buFont typeface="Arial"/>
              <a:buChar char="•"/>
            </a:pPr>
            <a:endParaRPr lang="en-US" sz="1800" dirty="0"/>
          </a:p>
          <a:p>
            <a:pPr marL="171450" indent="-171450">
              <a:buFont typeface="Arial"/>
              <a:buChar char="•"/>
            </a:pP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28572-180E-914B-820E-5D49FF8E1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85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3338" y="84138"/>
            <a:ext cx="2913062" cy="2184400"/>
          </a:xfrm>
        </p:spPr>
      </p:sp>
      <p:sp>
        <p:nvSpPr>
          <p:cNvPr id="3" name="Notes Placeholder 2"/>
          <p:cNvSpPr>
            <a:spLocks noGrp="1"/>
          </p:cNvSpPr>
          <p:nvPr>
            <p:ph type="body" idx="1"/>
          </p:nvPr>
        </p:nvSpPr>
        <p:spPr>
          <a:xfrm>
            <a:off x="0" y="2268638"/>
            <a:ext cx="6858000" cy="6192456"/>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We’ve had</a:t>
            </a:r>
            <a:r>
              <a:rPr lang="en-US" sz="1800" baseline="0" dirty="0"/>
              <a:t> </a:t>
            </a:r>
            <a:r>
              <a:rPr lang="en-US" sz="1800" b="1" baseline="0" dirty="0">
                <a:effectLst>
                  <a:outerShdw blurRad="38100" dist="38100" dir="2700000" algn="tl">
                    <a:srgbClr val="000000">
                      <a:alpha val="43137"/>
                    </a:srgbClr>
                  </a:outerShdw>
                </a:effectLst>
              </a:rPr>
              <a:t>our slate made clean </a:t>
            </a:r>
            <a:r>
              <a:rPr lang="en-US" sz="1800" baseline="0" dirty="0"/>
              <a:t>(Acts 2.38; 1 Peter 3.21)</a:t>
            </a:r>
          </a:p>
          <a:p>
            <a:r>
              <a:rPr lang="en-US" sz="1800" dirty="0"/>
              <a:t>We’ve had our sins forgotten</a:t>
            </a:r>
          </a:p>
          <a:p>
            <a:r>
              <a:rPr lang="en-US" sz="1800" dirty="0" err="1"/>
              <a:t>Heb</a:t>
            </a:r>
            <a:r>
              <a:rPr lang="en-US" sz="1800" dirty="0"/>
              <a:t> 8:12 "For I will be merciful to their unrighteousness, and their sins and their lawless deeds </a:t>
            </a:r>
            <a:r>
              <a:rPr lang="en-US" sz="1800" b="1" dirty="0">
                <a:effectLst>
                  <a:outerShdw blurRad="38100" dist="38100" dir="2700000" algn="tl">
                    <a:srgbClr val="000000">
                      <a:alpha val="43137"/>
                    </a:srgbClr>
                  </a:outerShdw>
                </a:effectLst>
              </a:rPr>
              <a:t>I will remember no more."</a:t>
            </a:r>
          </a:p>
          <a:p>
            <a:r>
              <a:rPr lang="en-US" sz="1800" dirty="0" err="1"/>
              <a:t>Heb</a:t>
            </a:r>
            <a:r>
              <a:rPr lang="en-US" sz="1800" dirty="0"/>
              <a:t> 10:17 then He adds, "Their sins and their lawless </a:t>
            </a:r>
            <a:r>
              <a:rPr lang="en-US" sz="1800" b="1" dirty="0">
                <a:effectLst>
                  <a:outerShdw blurRad="38100" dist="38100" dir="2700000" algn="tl">
                    <a:srgbClr val="000000">
                      <a:alpha val="43137"/>
                    </a:srgbClr>
                  </a:outerShdw>
                </a:effectLst>
              </a:rPr>
              <a:t>deeds I will remember no more."</a:t>
            </a:r>
          </a:p>
          <a:p>
            <a:endParaRPr lang="en-US" sz="1800" dirty="0"/>
          </a:p>
          <a:p>
            <a:r>
              <a:rPr lang="en-US" sz="1800" dirty="0"/>
              <a:t>We’ve </a:t>
            </a:r>
            <a:r>
              <a:rPr lang="en-US" sz="1800" b="1" dirty="0">
                <a:effectLst>
                  <a:outerShdw blurRad="38100" dist="38100" dir="2700000" algn="tl">
                    <a:srgbClr val="000000">
                      <a:alpha val="43137"/>
                    </a:srgbClr>
                  </a:outerShdw>
                </a:effectLst>
              </a:rPr>
              <a:t>been reborn </a:t>
            </a:r>
          </a:p>
          <a:p>
            <a:r>
              <a:rPr lang="en-US" sz="1800" dirty="0"/>
              <a:t>Tit 3:4 But when the kindness and the love of God our Savior toward man appeared,</a:t>
            </a:r>
          </a:p>
          <a:p>
            <a:r>
              <a:rPr lang="en-US" sz="1800" dirty="0"/>
              <a:t> 5 not by works of righteousness which we have done, but according to His mercy He saved us, through the </a:t>
            </a:r>
            <a:r>
              <a:rPr lang="en-US" sz="1800" b="1" dirty="0">
                <a:effectLst>
                  <a:outerShdw blurRad="38100" dist="38100" dir="2700000" algn="tl">
                    <a:srgbClr val="000000">
                      <a:alpha val="43137"/>
                    </a:srgbClr>
                  </a:outerShdw>
                </a:effectLst>
              </a:rPr>
              <a:t>washing of regeneration and renewing of the Holy Spirit,</a:t>
            </a:r>
          </a:p>
          <a:p>
            <a:r>
              <a:rPr lang="en-US" sz="1800" dirty="0"/>
              <a:t>Ro 6:4 Therefore we were buried with Him through baptism into death, that just as Christ </a:t>
            </a:r>
            <a:r>
              <a:rPr lang="en-US" sz="1800" b="1" dirty="0">
                <a:effectLst>
                  <a:outerShdw blurRad="38100" dist="38100" dir="2700000" algn="tl">
                    <a:srgbClr val="000000">
                      <a:alpha val="43137"/>
                    </a:srgbClr>
                  </a:outerShdw>
                </a:effectLst>
              </a:rPr>
              <a:t>was raised from the dead </a:t>
            </a:r>
            <a:r>
              <a:rPr lang="en-US" sz="1800" dirty="0"/>
              <a:t>by the glory of the Father, even so we also</a:t>
            </a:r>
            <a:r>
              <a:rPr lang="en-US" sz="1800" b="1" dirty="0">
                <a:effectLst>
                  <a:outerShdw blurRad="38100" dist="38100" dir="2700000" algn="tl">
                    <a:srgbClr val="000000">
                      <a:alpha val="43137"/>
                    </a:srgbClr>
                  </a:outerShdw>
                </a:effectLst>
              </a:rPr>
              <a:t> should walk in newness of life.</a:t>
            </a:r>
          </a:p>
          <a:p>
            <a:endParaRPr lang="en-US" sz="1800" dirty="0"/>
          </a:p>
          <a:p>
            <a:r>
              <a:rPr lang="en-US" sz="1800" dirty="0"/>
              <a:t>We’ve been recreated 2Co 5:17 Therefore, if anyone is in Christ, he is a </a:t>
            </a:r>
            <a:r>
              <a:rPr lang="en-US" sz="1800" b="1" dirty="0">
                <a:effectLst>
                  <a:outerShdw blurRad="38100" dist="38100" dir="2700000" algn="tl">
                    <a:srgbClr val="000000">
                      <a:alpha val="43137"/>
                    </a:srgbClr>
                  </a:outerShdw>
                </a:effectLst>
              </a:rPr>
              <a:t>new creation; old things have passed away; behold, all things have become new. </a:t>
            </a:r>
            <a:r>
              <a:rPr lang="en-US" sz="1800" dirty="0"/>
              <a:t> (NKJV)</a:t>
            </a:r>
          </a:p>
          <a:p>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28572-180E-914B-820E-5D49FF8E1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7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E67B-BC8A-5D69-DE66-6D9B5057A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B58D4F-66E3-8E80-C599-6E3FF84C1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4C106A-14FC-6866-5DC6-571C3EDEE51C}"/>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C951BAEB-8000-546F-3364-AAC836BF7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AAD87-AB23-5897-BA13-C8EE021ED5F8}"/>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276800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58B0-5405-64C0-795C-0746233197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F4613E-A469-ACE6-6C34-36F1EB4EF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6363B-051F-DAE3-9DC7-195773AF0B3D}"/>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38DB77E4-7704-065A-4315-BBB20F5C0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E3F01-CC90-747F-22E8-5944373D712D}"/>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104637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97406-1A2F-DD8C-803F-B3FF61D45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DFFBE1-29BA-610B-FBAC-62AFCECE4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60271-B5E1-DD09-0090-337749814558}"/>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2CCC94BC-BD40-0F11-8D1E-8B6F2D99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6FAAA-38E0-5BA6-83D4-5B019DB3B37D}"/>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263747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pic>
        <p:nvPicPr>
          <p:cNvPr id="7" name="Picture 6" descr="01-Dilapidation-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785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01-Dilapidation-Conten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lgn="l">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65620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descr="01-Dilapidation-Conte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lgn="l">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39408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01-Dilapidation-Conten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lgn="l">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400894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176768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F1F99-C6E1-4743-8F8F-6BC4A0C9E742}"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81822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F1F99-C6E1-4743-8F8F-6BC4A0C9E742}"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1063088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F1F99-C6E1-4743-8F8F-6BC4A0C9E742}"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63136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6F676-3B5A-7D85-673F-E6A10DDF3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A7D5C-0178-2623-3453-4ABF23F31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6CAAE-5E79-3004-1A4A-58D6FD19425C}"/>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3EC46E68-B058-F919-287C-17C575586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7BD51-BEF9-1B6E-D1F2-0C8B5D5C6258}"/>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3239412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F1F99-C6E1-4743-8F8F-6BC4A0C9E742}"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2118929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7F1F99-C6E1-4743-8F8F-6BC4A0C9E742}"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360781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7F1F99-C6E1-4743-8F8F-6BC4A0C9E742}"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115234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3993724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F1F99-C6E1-4743-8F8F-6BC4A0C9E742}"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07EC9-4F48-B14D-8045-670AAF2F563C}" type="slidenum">
              <a:rPr lang="en-US" smtClean="0"/>
              <a:t>‹#›</a:t>
            </a:fld>
            <a:endParaRPr lang="en-US"/>
          </a:p>
        </p:txBody>
      </p:sp>
    </p:spTree>
    <p:extLst>
      <p:ext uri="{BB962C8B-B14F-4D97-AF65-F5344CB8AC3E}">
        <p14:creationId xmlns:p14="http://schemas.microsoft.com/office/powerpoint/2010/main" val="1515843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pic>
        <p:nvPicPr>
          <p:cNvPr id="7" name="Picture 6" descr="02-Blueprints-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598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02-Blueprints-Conten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197931" y="0"/>
            <a:ext cx="12389931" cy="6858000"/>
          </a:xfrm>
          <a:prstGeom prst="rect">
            <a:avLst/>
          </a:prstGeom>
          <a:solidFill>
            <a:schemeClr val="tx1">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p:txBody>
          <a:bodyPr/>
          <a:lstStyle>
            <a:lvl1pPr>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33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02-Blueprints-Conte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386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02-Blueprints-Content3.jpg"/>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38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0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C6D-64B4-9766-0FBB-BB2A258A1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5E939-04CE-1826-5737-420D32D82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A75CE0-A7AB-6F2B-E0E6-0C68DC7C21A8}"/>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D35F1631-589A-6A85-F5AD-B1844EE65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76F0F-2AAA-3623-D2AB-A2BD777C9749}"/>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1448366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682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46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625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8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98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823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0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pic>
        <p:nvPicPr>
          <p:cNvPr id="7" name="Picture 6" descr="03-Demolition-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501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03-Demolition-Conten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609601" y="1600201"/>
            <a:ext cx="10972799"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84637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AA84-D3EC-B0D2-4785-4E1C70003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8BC64-AEBB-82C5-7FA0-0727F4ED0B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F9848-739F-F86C-D766-BF3C0DD550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264A5-CFC2-50F9-21B6-8FCC23D1053E}"/>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6" name="Footer Placeholder 5">
            <a:extLst>
              <a:ext uri="{FF2B5EF4-FFF2-40B4-BE49-F238E27FC236}">
                <a16:creationId xmlns:a16="http://schemas.microsoft.com/office/drawing/2014/main" id="{CF9D8E17-C87E-BF9B-5F0D-81C3430B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43925-EFFC-86D3-0CF2-A0D373C7D3A2}"/>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64079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03-Demolition-Conte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433562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03-Demolition-Conten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3815650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4235756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7A014-D149-0F4F-A72C-88B92FA5F5F9}"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1542614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7A014-D149-0F4F-A72C-88B92FA5F5F9}" type="datetimeFigureOut">
              <a:rPr lang="en-US" smtClean="0"/>
              <a:t>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2738677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7A014-D149-0F4F-A72C-88B92FA5F5F9}" type="datetimeFigureOut">
              <a:rPr lang="en-US" smtClean="0"/>
              <a:t>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2887632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7A014-D149-0F4F-A72C-88B92FA5F5F9}" type="datetimeFigureOut">
              <a:rPr lang="en-US" smtClean="0"/>
              <a:t>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725768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7A014-D149-0F4F-A72C-88B92FA5F5F9}"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1875536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7A014-D149-0F4F-A72C-88B92FA5F5F9}"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639128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122777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F56F-FB9F-809C-C245-958625CCB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6C960E-A87C-7E6A-2CBE-A46B75EC4B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937F2-F4FA-C3A9-C0B4-4FAED191A6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A8CE3B-D0C6-20BF-D679-C9E62660C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DA815-2151-02FD-1DB6-AD171A39D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62C5B-83E3-8E9A-4740-42FCB0E77F7D}"/>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8" name="Footer Placeholder 7">
            <a:extLst>
              <a:ext uri="{FF2B5EF4-FFF2-40B4-BE49-F238E27FC236}">
                <a16:creationId xmlns:a16="http://schemas.microsoft.com/office/drawing/2014/main" id="{019DBCC8-C6F7-918A-DDA2-399F8F442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897EF4-BB0E-6B64-21F2-ECBE98CAE3D3}"/>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3119636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7A014-D149-0F4F-A72C-88B92FA5F5F9}"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5B9E1-0357-2343-8983-963AA9BCEB6B}" type="slidenum">
              <a:rPr lang="en-US" smtClean="0"/>
              <a:t>‹#›</a:t>
            </a:fld>
            <a:endParaRPr lang="en-US"/>
          </a:p>
        </p:txBody>
      </p:sp>
    </p:spTree>
    <p:extLst>
      <p:ext uri="{BB962C8B-B14F-4D97-AF65-F5344CB8AC3E}">
        <p14:creationId xmlns:p14="http://schemas.microsoft.com/office/powerpoint/2010/main" val="331704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5785-914C-9753-5C42-084C1FF9DC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D48D6B-C961-BD93-8217-36F22B5B5436}"/>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4" name="Footer Placeholder 3">
            <a:extLst>
              <a:ext uri="{FF2B5EF4-FFF2-40B4-BE49-F238E27FC236}">
                <a16:creationId xmlns:a16="http://schemas.microsoft.com/office/drawing/2014/main" id="{BFC2D753-057F-B6EF-04E7-7123E6F910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7E813-E3A2-02C6-219A-434BACB1437A}"/>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321117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69A92-9A4F-E062-6131-E62AAAB5DB8D}"/>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3" name="Footer Placeholder 2">
            <a:extLst>
              <a:ext uri="{FF2B5EF4-FFF2-40B4-BE49-F238E27FC236}">
                <a16:creationId xmlns:a16="http://schemas.microsoft.com/office/drawing/2014/main" id="{35F709D6-C05B-FC0D-CDCB-663D41484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E2576-79DE-1EC0-96B0-40F70188EF84}"/>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972687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1F09-AEA2-8481-055B-FB74D3F2D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B7C7A3-2313-9B1C-E436-C85174769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F5C9E-E0BC-5CFA-2E36-B87437F5F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ACE4C-D2C2-AA6F-41B0-BB1D559E5FFB}"/>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6" name="Footer Placeholder 5">
            <a:extLst>
              <a:ext uri="{FF2B5EF4-FFF2-40B4-BE49-F238E27FC236}">
                <a16:creationId xmlns:a16="http://schemas.microsoft.com/office/drawing/2014/main" id="{CD1E8379-5D7D-6CF1-A8BF-DEEE3B48E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66B35-C122-7E15-9C83-1371A70344F5}"/>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196546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129D-F9B9-E332-AFC1-948A7A592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E2CC06-2656-F6C1-AB8A-48B342D28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C0A428-13FF-AA20-2181-B8C227883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126B4-FC4C-4C7D-D2CC-EAC6435F05D4}"/>
              </a:ext>
            </a:extLst>
          </p:cNvPr>
          <p:cNvSpPr>
            <a:spLocks noGrp="1"/>
          </p:cNvSpPr>
          <p:nvPr>
            <p:ph type="dt" sz="half" idx="10"/>
          </p:nvPr>
        </p:nvSpPr>
        <p:spPr/>
        <p:txBody>
          <a:bodyPr/>
          <a:lstStyle/>
          <a:p>
            <a:fld id="{D79A73A0-13A7-4E27-855B-AB2D97145337}" type="datetimeFigureOut">
              <a:rPr lang="en-US" smtClean="0"/>
              <a:t>2/17/2023</a:t>
            </a:fld>
            <a:endParaRPr lang="en-US"/>
          </a:p>
        </p:txBody>
      </p:sp>
      <p:sp>
        <p:nvSpPr>
          <p:cNvPr id="6" name="Footer Placeholder 5">
            <a:extLst>
              <a:ext uri="{FF2B5EF4-FFF2-40B4-BE49-F238E27FC236}">
                <a16:creationId xmlns:a16="http://schemas.microsoft.com/office/drawing/2014/main" id="{1F0F16FF-0CD3-D62E-CE42-1685B6E76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358F1-D838-2AB3-0CCD-1C27976B9873}"/>
              </a:ext>
            </a:extLst>
          </p:cNvPr>
          <p:cNvSpPr>
            <a:spLocks noGrp="1"/>
          </p:cNvSpPr>
          <p:nvPr>
            <p:ph type="sldNum" sz="quarter" idx="12"/>
          </p:nvPr>
        </p:nvSpPr>
        <p:spPr/>
        <p:txBody>
          <a:bodyPr/>
          <a:lstStyle/>
          <a:p>
            <a:fld id="{CD2AE938-7E72-43A4-8939-FCF46A817DBC}" type="slidenum">
              <a:rPr lang="en-US" smtClean="0"/>
              <a:t>‹#›</a:t>
            </a:fld>
            <a:endParaRPr lang="en-US"/>
          </a:p>
        </p:txBody>
      </p:sp>
    </p:spTree>
    <p:extLst>
      <p:ext uri="{BB962C8B-B14F-4D97-AF65-F5344CB8AC3E}">
        <p14:creationId xmlns:p14="http://schemas.microsoft.com/office/powerpoint/2010/main" val="269008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7D95A-BA79-A01A-D649-38F93141E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A84E7-B1DB-051C-BF4F-13AF806BD8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43C30-9511-0F3D-2A8D-798003E3C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A73A0-13A7-4E27-855B-AB2D97145337}" type="datetimeFigureOut">
              <a:rPr lang="en-US" smtClean="0"/>
              <a:t>2/17/2023</a:t>
            </a:fld>
            <a:endParaRPr lang="en-US"/>
          </a:p>
        </p:txBody>
      </p:sp>
      <p:sp>
        <p:nvSpPr>
          <p:cNvPr id="5" name="Footer Placeholder 4">
            <a:extLst>
              <a:ext uri="{FF2B5EF4-FFF2-40B4-BE49-F238E27FC236}">
                <a16:creationId xmlns:a16="http://schemas.microsoft.com/office/drawing/2014/main" id="{E311CBF3-C353-5773-F6F9-9C6165C0C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33FBF8-DEE1-EDEC-4479-1718D0144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AE938-7E72-43A4-8939-FCF46A817DBC}" type="slidenum">
              <a:rPr lang="en-US" smtClean="0"/>
              <a:t>‹#›</a:t>
            </a:fld>
            <a:endParaRPr lang="en-US"/>
          </a:p>
        </p:txBody>
      </p:sp>
    </p:spTree>
    <p:extLst>
      <p:ext uri="{BB962C8B-B14F-4D97-AF65-F5344CB8AC3E}">
        <p14:creationId xmlns:p14="http://schemas.microsoft.com/office/powerpoint/2010/main" val="1982563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F1F99-C6E1-4743-8F8F-6BC4A0C9E742}" type="datetimeFigureOut">
              <a:rPr lang="en-US" smtClean="0"/>
              <a:t>2/17/2023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07EC9-4F48-B14D-8045-670AAF2F563C}" type="slidenum">
              <a:rPr lang="en-US" smtClean="0"/>
              <a:t>‹#›</a:t>
            </a:fld>
            <a:endParaRPr lang="en-US"/>
          </a:p>
        </p:txBody>
      </p:sp>
    </p:spTree>
    <p:extLst>
      <p:ext uri="{BB962C8B-B14F-4D97-AF65-F5344CB8AC3E}">
        <p14:creationId xmlns:p14="http://schemas.microsoft.com/office/powerpoint/2010/main" val="538970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71593-7718-ED48-8F0C-94247302BBD0}"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B12E3-FC38-564E-89E0-EB76582AEE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850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7A014-D149-0F4F-A72C-88B92FA5F5F9}" type="datetimeFigureOut">
              <a:rPr lang="en-US" smtClean="0"/>
              <a:t>2/18/2023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5B9E1-0357-2343-8983-963AA9BCEB6B}" type="slidenum">
              <a:rPr lang="en-US" smtClean="0"/>
              <a:t>‹#›</a:t>
            </a:fld>
            <a:endParaRPr lang="en-US"/>
          </a:p>
        </p:txBody>
      </p:sp>
    </p:spTree>
    <p:extLst>
      <p:ext uri="{BB962C8B-B14F-4D97-AF65-F5344CB8AC3E}">
        <p14:creationId xmlns:p14="http://schemas.microsoft.com/office/powerpoint/2010/main" val="41081564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9619-E9A2-FB7D-76BD-E9AFA07F0BC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58B0C3-7361-FB52-D4D8-7993191A32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9770CA9-A506-C93B-D1E8-1FA09F7612C6}"/>
              </a:ext>
            </a:extLst>
          </p:cNvPr>
          <p:cNvPicPr>
            <a:picLocks noChangeAspect="1"/>
          </p:cNvPicPr>
          <p:nvPr/>
        </p:nvPicPr>
        <p:blipFill>
          <a:blip r:embed="rId2"/>
          <a:stretch>
            <a:fillRect/>
          </a:stretch>
        </p:blipFill>
        <p:spPr>
          <a:xfrm>
            <a:off x="-89647" y="0"/>
            <a:ext cx="12281647" cy="6858000"/>
          </a:xfrm>
          <a:prstGeom prst="rect">
            <a:avLst/>
          </a:prstGeom>
        </p:spPr>
      </p:pic>
    </p:spTree>
    <p:extLst>
      <p:ext uri="{BB962C8B-B14F-4D97-AF65-F5344CB8AC3E}">
        <p14:creationId xmlns:p14="http://schemas.microsoft.com/office/powerpoint/2010/main" val="8437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u="sng" dirty="0">
                <a:effectLst>
                  <a:outerShdw blurRad="38100" dist="38100" dir="2700000" algn="tl">
                    <a:srgbClr val="000000">
                      <a:alpha val="43137"/>
                    </a:srgbClr>
                  </a:outerShdw>
                </a:effectLst>
              </a:rPr>
              <a:t>Death and then Life</a:t>
            </a:r>
          </a:p>
        </p:txBody>
      </p:sp>
      <p:sp>
        <p:nvSpPr>
          <p:cNvPr id="3" name="Content Placeholder 2"/>
          <p:cNvSpPr>
            <a:spLocks noGrp="1"/>
          </p:cNvSpPr>
          <p:nvPr>
            <p:ph idx="1"/>
          </p:nvPr>
        </p:nvSpPr>
        <p:spPr/>
        <p:txBody>
          <a:bodyPr>
            <a:normAutofit/>
          </a:bodyPr>
          <a:lstStyle/>
          <a:p>
            <a:r>
              <a:rPr lang="en-US" sz="4800" b="1" dirty="0">
                <a:effectLst>
                  <a:outerShdw blurRad="38100" dist="38100" dir="2700000" algn="tl">
                    <a:srgbClr val="000000">
                      <a:alpha val="43137"/>
                    </a:srgbClr>
                  </a:outerShdw>
                </a:effectLst>
              </a:rPr>
              <a:t>John 12.24-26; Mt. 16:25</a:t>
            </a:r>
          </a:p>
          <a:p>
            <a:r>
              <a:rPr lang="en-US" sz="4800" b="1" dirty="0">
                <a:effectLst>
                  <a:outerShdw blurRad="38100" dist="38100" dir="2700000" algn="tl">
                    <a:srgbClr val="000000">
                      <a:alpha val="43137"/>
                    </a:srgbClr>
                  </a:outerShdw>
                </a:effectLst>
              </a:rPr>
              <a:t>John 11:25; 1Cor. 15:28</a:t>
            </a:r>
          </a:p>
          <a:p>
            <a:r>
              <a:rPr lang="en-US" sz="4800" b="1" dirty="0">
                <a:effectLst>
                  <a:outerShdw blurRad="38100" dist="38100" dir="2700000" algn="tl">
                    <a:srgbClr val="000000">
                      <a:alpha val="43137"/>
                    </a:srgbClr>
                  </a:outerShdw>
                </a:effectLst>
              </a:rPr>
              <a:t>John 3:1-13</a:t>
            </a:r>
          </a:p>
          <a:p>
            <a:pPr lvl="1"/>
            <a:r>
              <a:rPr lang="en-US" sz="4400" b="1" dirty="0">
                <a:effectLst>
                  <a:outerShdw blurRad="38100" dist="38100" dir="2700000" algn="tl">
                    <a:srgbClr val="000000">
                      <a:alpha val="43137"/>
                    </a:srgbClr>
                  </a:outerShdw>
                </a:effectLst>
              </a:rPr>
              <a:t>Jesus’ speaking to Nicodemus</a:t>
            </a:r>
          </a:p>
          <a:p>
            <a:r>
              <a:rPr lang="en-US" sz="4800" b="1" dirty="0">
                <a:effectLst>
                  <a:outerShdw blurRad="38100" dist="38100" dir="2700000" algn="tl">
                    <a:srgbClr val="000000">
                      <a:alpha val="43137"/>
                    </a:srgbClr>
                  </a:outerShdw>
                </a:effectLst>
              </a:rPr>
              <a:t>Baptism is this picture</a:t>
            </a:r>
          </a:p>
        </p:txBody>
      </p:sp>
    </p:spTree>
    <p:extLst>
      <p:ext uri="{BB962C8B-B14F-4D97-AF65-F5344CB8AC3E}">
        <p14:creationId xmlns:p14="http://schemas.microsoft.com/office/powerpoint/2010/main" val="246299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u="sng" dirty="0">
                <a:effectLst>
                  <a:outerShdw blurRad="38100" dist="38100" dir="2700000" algn="tl">
                    <a:srgbClr val="000000">
                      <a:alpha val="43137"/>
                    </a:srgbClr>
                  </a:outerShdw>
                </a:effectLst>
              </a:rPr>
              <a:t>Once Someone is dead</a:t>
            </a:r>
          </a:p>
        </p:txBody>
      </p:sp>
      <p:sp>
        <p:nvSpPr>
          <p:cNvPr id="3" name="Content Placeholder 2"/>
          <p:cNvSpPr>
            <a:spLocks noGrp="1"/>
          </p:cNvSpPr>
          <p:nvPr>
            <p:ph idx="1"/>
          </p:nvPr>
        </p:nvSpPr>
        <p:spPr>
          <a:xfrm>
            <a:off x="1676400" y="1600201"/>
            <a:ext cx="8991600" cy="4525963"/>
          </a:xfrm>
        </p:spPr>
        <p:txBody>
          <a:bodyPr>
            <a:normAutofit/>
          </a:bodyPr>
          <a:lstStyle/>
          <a:p>
            <a:r>
              <a:rPr lang="en-US" sz="4000" b="1" dirty="0">
                <a:effectLst>
                  <a:outerShdw blurRad="38100" dist="38100" dir="2700000" algn="tl">
                    <a:srgbClr val="000000">
                      <a:alpha val="43137"/>
                    </a:srgbClr>
                  </a:outerShdw>
                </a:effectLst>
              </a:rPr>
              <a:t>How can they live for themselves again</a:t>
            </a:r>
          </a:p>
          <a:p>
            <a:r>
              <a:rPr lang="en-US" sz="4000" b="1" dirty="0">
                <a:effectLst>
                  <a:outerShdw blurRad="38100" dist="38100" dir="2700000" algn="tl">
                    <a:srgbClr val="000000">
                      <a:alpha val="43137"/>
                    </a:srgbClr>
                  </a:outerShdw>
                </a:effectLst>
              </a:rPr>
              <a:t>How can they continue to sin</a:t>
            </a:r>
          </a:p>
          <a:p>
            <a:r>
              <a:rPr lang="en-US" sz="4000" b="1" dirty="0">
                <a:effectLst>
                  <a:outerShdw blurRad="38100" dist="38100" dir="2700000" algn="tl">
                    <a:srgbClr val="000000">
                      <a:alpha val="43137"/>
                    </a:srgbClr>
                  </a:outerShdw>
                </a:effectLst>
              </a:rPr>
              <a:t>1John 3:9; 5:18-20</a:t>
            </a:r>
          </a:p>
          <a:p>
            <a:r>
              <a:rPr lang="en-US" sz="4000" b="1" dirty="0">
                <a:effectLst>
                  <a:outerShdw blurRad="38100" dist="38100" dir="2700000" algn="tl">
                    <a:srgbClr val="000000">
                      <a:alpha val="43137"/>
                    </a:srgbClr>
                  </a:outerShdw>
                </a:effectLst>
              </a:rPr>
              <a:t>John 5:14; 8:11</a:t>
            </a:r>
          </a:p>
        </p:txBody>
      </p:sp>
    </p:spTree>
    <p:extLst>
      <p:ext uri="{BB962C8B-B14F-4D97-AF65-F5344CB8AC3E}">
        <p14:creationId xmlns:p14="http://schemas.microsoft.com/office/powerpoint/2010/main" val="256832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6000" u="sng" dirty="0">
                <a:solidFill>
                  <a:srgbClr val="FF0000"/>
                </a:solidFill>
                <a:effectLst>
                  <a:outerShdw blurRad="38100" dist="38100" dir="2700000" algn="tl">
                    <a:srgbClr val="000000">
                      <a:alpha val="43137"/>
                    </a:srgbClr>
                  </a:outerShdw>
                </a:effectLst>
              </a:rPr>
              <a:t>Rebirth is Glorious</a:t>
            </a:r>
          </a:p>
        </p:txBody>
      </p:sp>
      <p:sp>
        <p:nvSpPr>
          <p:cNvPr id="4" name="Content Placeholder 3"/>
          <p:cNvSpPr>
            <a:spLocks noGrp="1"/>
          </p:cNvSpPr>
          <p:nvPr>
            <p:ph idx="1"/>
          </p:nvPr>
        </p:nvSpPr>
        <p:spPr>
          <a:xfrm>
            <a:off x="1680575" y="998951"/>
            <a:ext cx="8874691" cy="4813126"/>
          </a:xfrm>
        </p:spPr>
        <p:txBody>
          <a:bodyPr>
            <a:normAutofit/>
          </a:bodyPr>
          <a:lstStyle/>
          <a:p>
            <a:pPr>
              <a:spcBef>
                <a:spcPts val="0"/>
              </a:spcBef>
              <a:defRPr/>
            </a:pPr>
            <a:r>
              <a:rPr lang="en-US" sz="4400" b="1" dirty="0">
                <a:effectLst>
                  <a:outerShdw blurRad="38100" dist="38100" dir="2700000" algn="tl">
                    <a:srgbClr val="000000">
                      <a:alpha val="43137"/>
                    </a:srgbClr>
                  </a:outerShdw>
                </a:effectLst>
              </a:rPr>
              <a:t>We’ve had our slate made clean</a:t>
            </a:r>
          </a:p>
          <a:p>
            <a:pPr lvl="1">
              <a:spcBef>
                <a:spcPts val="0"/>
              </a:spcBef>
              <a:defRPr/>
            </a:pPr>
            <a:r>
              <a:rPr lang="en-US" sz="4000" b="1" dirty="0">
                <a:effectLst>
                  <a:outerShdw blurRad="38100" dist="38100" dir="2700000" algn="tl">
                    <a:srgbClr val="000000">
                      <a:alpha val="43137"/>
                    </a:srgbClr>
                  </a:outerShdw>
                </a:effectLst>
              </a:rPr>
              <a:t>Heb. 8:12; 10:17</a:t>
            </a:r>
          </a:p>
          <a:p>
            <a:r>
              <a:rPr lang="en-US" sz="4400" b="1" dirty="0">
                <a:effectLst>
                  <a:outerShdw blurRad="38100" dist="38100" dir="2700000" algn="tl">
                    <a:srgbClr val="000000">
                      <a:alpha val="43137"/>
                    </a:srgbClr>
                  </a:outerShdw>
                </a:effectLst>
              </a:rPr>
              <a:t>We’ve had our sins forgotten</a:t>
            </a:r>
          </a:p>
          <a:p>
            <a:r>
              <a:rPr lang="en-US" sz="4400" b="1" dirty="0">
                <a:effectLst>
                  <a:outerShdw blurRad="38100" dist="38100" dir="2700000" algn="tl">
                    <a:srgbClr val="000000">
                      <a:alpha val="43137"/>
                    </a:srgbClr>
                  </a:outerShdw>
                </a:effectLst>
              </a:rPr>
              <a:t>We’ve been reborn </a:t>
            </a:r>
          </a:p>
          <a:p>
            <a:pPr lvl="1"/>
            <a:r>
              <a:rPr lang="en-US" sz="4000" b="1" dirty="0">
                <a:effectLst>
                  <a:outerShdw blurRad="38100" dist="38100" dir="2700000" algn="tl">
                    <a:srgbClr val="000000">
                      <a:alpha val="43137"/>
                    </a:srgbClr>
                  </a:outerShdw>
                </a:effectLst>
              </a:rPr>
              <a:t>Tit. 3:4-5; Rom. 6:4; 2Cor. </a:t>
            </a:r>
            <a:r>
              <a:rPr lang="en-US" sz="4000" b="1">
                <a:effectLst>
                  <a:outerShdw blurRad="38100" dist="38100" dir="2700000" algn="tl">
                    <a:srgbClr val="000000">
                      <a:alpha val="43137"/>
                    </a:srgbClr>
                  </a:outerShdw>
                </a:effectLst>
              </a:rPr>
              <a:t>5:17</a:t>
            </a:r>
            <a:endParaRPr lang="en-US" sz="4000" b="1" dirty="0">
              <a:effectLst>
                <a:outerShdw blurRad="38100" dist="38100" dir="2700000" algn="tl">
                  <a:srgbClr val="000000">
                    <a:alpha val="43137"/>
                  </a:srgbClr>
                </a:outerShdw>
              </a:effectLst>
            </a:endParaRPr>
          </a:p>
          <a:p>
            <a:r>
              <a:rPr lang="en-US" sz="4400" b="1" dirty="0">
                <a:effectLst>
                  <a:outerShdw blurRad="38100" dist="38100" dir="2700000" algn="tl">
                    <a:srgbClr val="000000">
                      <a:alpha val="43137"/>
                    </a:srgbClr>
                  </a:outerShdw>
                </a:effectLst>
              </a:rPr>
              <a:t>We’ve been recreated </a:t>
            </a:r>
          </a:p>
        </p:txBody>
      </p:sp>
    </p:spTree>
    <p:extLst>
      <p:ext uri="{BB962C8B-B14F-4D97-AF65-F5344CB8AC3E}">
        <p14:creationId xmlns:p14="http://schemas.microsoft.com/office/powerpoint/2010/main" val="396429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22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DFB1B88-8B6E-865A-C5C8-63352C37B24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5"/>
                    </a14:imgEffect>
                  </a14:imgLayer>
                </a14:imgProps>
              </a:ext>
            </a:extLst>
          </a:blip>
          <a:stretch>
            <a:fillRect/>
          </a:stretch>
        </p:blipFill>
        <p:spPr>
          <a:xfrm>
            <a:off x="2718451" y="781051"/>
            <a:ext cx="10024533" cy="5638799"/>
          </a:xfrm>
          <a:prstGeom prst="rect">
            <a:avLst/>
          </a:prstGeom>
          <a:effectLst>
            <a:softEdge rad="774700"/>
          </a:effectLst>
        </p:spPr>
      </p:pic>
    </p:spTree>
    <p:extLst>
      <p:ext uri="{BB962C8B-B14F-4D97-AF65-F5344CB8AC3E}">
        <p14:creationId xmlns:p14="http://schemas.microsoft.com/office/powerpoint/2010/main" val="10577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
            <a:ext cx="12192000" cy="686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06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335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11500" b="1" dirty="0">
                <a:solidFill>
                  <a:srgbClr val="FFFF00"/>
                </a:solidFill>
                <a:effectLst>
                  <a:outerShdw blurRad="38100" dist="38100" dir="2700000" algn="tl">
                    <a:srgbClr val="000000">
                      <a:alpha val="43137"/>
                    </a:srgbClr>
                  </a:outerShdw>
                </a:effectLst>
              </a:rPr>
              <a:t>James 1:17</a:t>
            </a:r>
          </a:p>
        </p:txBody>
      </p:sp>
      <p:sp>
        <p:nvSpPr>
          <p:cNvPr id="3" name="Subtitle 2"/>
          <p:cNvSpPr>
            <a:spLocks noGrp="1"/>
          </p:cNvSpPr>
          <p:nvPr>
            <p:ph type="subTitle" idx="1"/>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9725" y="599825"/>
            <a:ext cx="1422435" cy="21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1560" y="3300278"/>
            <a:ext cx="3436218" cy="193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2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6038"/>
            <a:ext cx="8229600" cy="1143000"/>
          </a:xfrm>
        </p:spPr>
        <p:txBody>
          <a:bodyPr/>
          <a:lstStyle/>
          <a:p>
            <a:r>
              <a:rPr lang="en-US" dirty="0"/>
              <a:t>God Made the Eternal Plan</a:t>
            </a:r>
          </a:p>
        </p:txBody>
      </p:sp>
      <p:sp>
        <p:nvSpPr>
          <p:cNvPr id="3" name="Content Placeholder 2"/>
          <p:cNvSpPr>
            <a:spLocks noGrp="1"/>
          </p:cNvSpPr>
          <p:nvPr>
            <p:ph idx="1"/>
          </p:nvPr>
        </p:nvSpPr>
        <p:spPr>
          <a:xfrm>
            <a:off x="1057835" y="822961"/>
            <a:ext cx="10676965" cy="5409883"/>
          </a:xfrm>
        </p:spPr>
        <p:txBody>
          <a:bodyPr>
            <a:normAutofit/>
          </a:bodyPr>
          <a:lstStyle/>
          <a:p>
            <a:pPr marL="0" indent="0">
              <a:buNone/>
            </a:pPr>
            <a:r>
              <a:rPr lang="en-US" sz="4800" u="sng" dirty="0">
                <a:solidFill>
                  <a:srgbClr val="FF0000"/>
                </a:solidFill>
                <a:latin typeface="Cooper Black" panose="0208090404030B020404" pitchFamily="18" charset="0"/>
              </a:rPr>
              <a:t>1 John</a:t>
            </a:r>
            <a:endParaRPr lang="en-US" sz="4000" u="sng" dirty="0">
              <a:solidFill>
                <a:srgbClr val="FF0000"/>
              </a:solidFill>
              <a:latin typeface="Cooper Black" panose="0208090404030B020404" pitchFamily="18" charset="0"/>
            </a:endParaRPr>
          </a:p>
          <a:p>
            <a:r>
              <a:rPr lang="en-US" sz="4000" b="1" dirty="0">
                <a:effectLst>
                  <a:outerShdw blurRad="38100" dist="38100" dir="2700000" algn="tl">
                    <a:srgbClr val="000000">
                      <a:alpha val="43137"/>
                    </a:srgbClr>
                  </a:outerShdw>
                </a:effectLst>
              </a:rPr>
              <a:t>He plans for our redemption </a:t>
            </a:r>
            <a:r>
              <a:rPr lang="en-US" sz="4000" b="1" dirty="0">
                <a:solidFill>
                  <a:srgbClr val="FF0000"/>
                </a:solidFill>
                <a:effectLst>
                  <a:outerShdw blurRad="38100" dist="38100" dir="2700000" algn="tl">
                    <a:srgbClr val="000000">
                      <a:alpha val="43137"/>
                    </a:srgbClr>
                  </a:outerShdw>
                </a:effectLst>
              </a:rPr>
              <a:t>1:8-10</a:t>
            </a:r>
          </a:p>
          <a:p>
            <a:r>
              <a:rPr lang="en-US" sz="4000" b="1" dirty="0">
                <a:effectLst>
                  <a:outerShdw blurRad="38100" dist="38100" dir="2700000" algn="tl">
                    <a:srgbClr val="000000">
                      <a:alpha val="43137"/>
                    </a:srgbClr>
                  </a:outerShdw>
                </a:effectLst>
              </a:rPr>
              <a:t>He plans for our purity </a:t>
            </a:r>
            <a:r>
              <a:rPr lang="en-US" sz="4000" b="1" dirty="0">
                <a:solidFill>
                  <a:srgbClr val="FF0000"/>
                </a:solidFill>
                <a:effectLst>
                  <a:outerShdw blurRad="38100" dist="38100" dir="2700000" algn="tl">
                    <a:srgbClr val="000000">
                      <a:alpha val="43137"/>
                    </a:srgbClr>
                  </a:outerShdw>
                </a:effectLst>
              </a:rPr>
              <a:t>2:1-2</a:t>
            </a:r>
          </a:p>
          <a:p>
            <a:r>
              <a:rPr lang="en-US" sz="4000" b="1" dirty="0">
                <a:effectLst>
                  <a:outerShdw blurRad="38100" dist="38100" dir="2700000" algn="tl">
                    <a:srgbClr val="000000">
                      <a:alpha val="43137"/>
                    </a:srgbClr>
                  </a:outerShdw>
                </a:effectLst>
              </a:rPr>
              <a:t>He plans for our righteousness </a:t>
            </a:r>
            <a:r>
              <a:rPr lang="en-US" sz="4000" b="1" dirty="0">
                <a:solidFill>
                  <a:srgbClr val="FF0000"/>
                </a:solidFill>
                <a:effectLst>
                  <a:outerShdw blurRad="38100" dist="38100" dir="2700000" algn="tl">
                    <a:srgbClr val="000000">
                      <a:alpha val="43137"/>
                    </a:srgbClr>
                  </a:outerShdw>
                </a:effectLst>
              </a:rPr>
              <a:t>2:3-6</a:t>
            </a:r>
          </a:p>
          <a:p>
            <a:r>
              <a:rPr lang="en-US" sz="4000" b="1" dirty="0">
                <a:effectLst>
                  <a:outerShdw blurRad="38100" dist="38100" dir="2700000" algn="tl">
                    <a:srgbClr val="000000">
                      <a:alpha val="43137"/>
                    </a:srgbClr>
                  </a:outerShdw>
                </a:effectLst>
              </a:rPr>
              <a:t>He plans for our holy </a:t>
            </a:r>
            <a:r>
              <a:rPr lang="en-US" sz="4000" b="1" dirty="0">
                <a:solidFill>
                  <a:srgbClr val="FF0000"/>
                </a:solidFill>
                <a:effectLst>
                  <a:outerShdw blurRad="38100" dist="38100" dir="2700000" algn="tl">
                    <a:srgbClr val="000000">
                      <a:alpha val="43137"/>
                    </a:srgbClr>
                  </a:outerShdw>
                </a:effectLst>
              </a:rPr>
              <a:t>2:15-16</a:t>
            </a:r>
          </a:p>
          <a:p>
            <a:r>
              <a:rPr lang="en-US" sz="4000" b="1" dirty="0">
                <a:effectLst>
                  <a:outerShdw blurRad="38100" dist="38100" dir="2700000" algn="tl">
                    <a:srgbClr val="000000">
                      <a:alpha val="43137"/>
                    </a:srgbClr>
                  </a:outerShdw>
                </a:effectLst>
              </a:rPr>
              <a:t>He plans for our love relationship </a:t>
            </a:r>
            <a:r>
              <a:rPr lang="en-US" sz="4000" b="1" dirty="0">
                <a:solidFill>
                  <a:srgbClr val="FF0000"/>
                </a:solidFill>
                <a:effectLst>
                  <a:outerShdw blurRad="38100" dist="38100" dir="2700000" algn="tl">
                    <a:srgbClr val="000000">
                      <a:alpha val="43137"/>
                    </a:srgbClr>
                  </a:outerShdw>
                </a:effectLst>
              </a:rPr>
              <a:t>3:1-2</a:t>
            </a:r>
          </a:p>
          <a:p>
            <a:r>
              <a:rPr lang="en-US" sz="4000" b="1" dirty="0">
                <a:effectLst>
                  <a:outerShdw blurRad="38100" dist="38100" dir="2700000" algn="tl">
                    <a:srgbClr val="000000">
                      <a:alpha val="43137"/>
                    </a:srgbClr>
                  </a:outerShdw>
                </a:effectLst>
              </a:rPr>
              <a:t>He plans for our empowered love </a:t>
            </a:r>
            <a:r>
              <a:rPr lang="en-US" sz="4000" b="1" dirty="0">
                <a:solidFill>
                  <a:srgbClr val="FF0000"/>
                </a:solidFill>
                <a:effectLst>
                  <a:outerShdw blurRad="38100" dist="38100" dir="2700000" algn="tl">
                    <a:srgbClr val="000000">
                      <a:alpha val="43137"/>
                    </a:srgbClr>
                  </a:outerShdw>
                </a:effectLst>
              </a:rPr>
              <a:t>3:16-24</a:t>
            </a:r>
          </a:p>
        </p:txBody>
      </p:sp>
    </p:spTree>
    <p:extLst>
      <p:ext uri="{BB962C8B-B14F-4D97-AF65-F5344CB8AC3E}">
        <p14:creationId xmlns:p14="http://schemas.microsoft.com/office/powerpoint/2010/main" val="252559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094" y="0"/>
            <a:ext cx="8903746" cy="1143000"/>
          </a:xfrm>
        </p:spPr>
        <p:txBody>
          <a:bodyPr>
            <a:normAutofit/>
          </a:bodyPr>
          <a:lstStyle/>
          <a:p>
            <a:r>
              <a:rPr lang="en-US" sz="4800" u="sng" dirty="0">
                <a:solidFill>
                  <a:srgbClr val="00FF00"/>
                </a:solidFill>
                <a:effectLst>
                  <a:outerShdw blurRad="38100" dist="38100" dir="2700000" algn="tl">
                    <a:srgbClr val="000000">
                      <a:alpha val="43137"/>
                    </a:srgbClr>
                  </a:outerShdw>
                </a:effectLst>
              </a:rPr>
              <a:t>God’s House Matches His Plan</a:t>
            </a:r>
          </a:p>
        </p:txBody>
      </p:sp>
      <p:sp>
        <p:nvSpPr>
          <p:cNvPr id="3" name="Content Placeholder 2"/>
          <p:cNvSpPr>
            <a:spLocks noGrp="1"/>
          </p:cNvSpPr>
          <p:nvPr>
            <p:ph idx="1"/>
          </p:nvPr>
        </p:nvSpPr>
        <p:spPr>
          <a:xfrm>
            <a:off x="779929" y="1234441"/>
            <a:ext cx="10757647" cy="4525963"/>
          </a:xfrm>
        </p:spPr>
        <p:txBody>
          <a:bodyPr>
            <a:normAutofit fontScale="92500" lnSpcReduction="10000"/>
          </a:bodyPr>
          <a:lstStyle/>
          <a:p>
            <a:r>
              <a:rPr lang="en-US" sz="4400" b="1" dirty="0">
                <a:solidFill>
                  <a:schemeClr val="bg1"/>
                </a:solidFill>
                <a:effectLst>
                  <a:outerShdw blurRad="38100" dist="38100" dir="2700000" algn="tl">
                    <a:srgbClr val="000000">
                      <a:alpha val="43137"/>
                    </a:srgbClr>
                  </a:outerShdw>
                </a:effectLst>
              </a:rPr>
              <a:t>God can make us what He wants</a:t>
            </a:r>
          </a:p>
          <a:p>
            <a:r>
              <a:rPr lang="en-US" sz="4400" b="1" dirty="0">
                <a:solidFill>
                  <a:schemeClr val="bg1"/>
                </a:solidFill>
                <a:effectLst>
                  <a:outerShdw blurRad="38100" dist="38100" dir="2700000" algn="tl">
                    <a:srgbClr val="000000">
                      <a:alpha val="43137"/>
                    </a:srgbClr>
                  </a:outerShdw>
                </a:effectLst>
              </a:rPr>
              <a:t>God can change us how He wants</a:t>
            </a:r>
          </a:p>
          <a:p>
            <a:r>
              <a:rPr lang="en-US" sz="4400" b="1" dirty="0">
                <a:solidFill>
                  <a:schemeClr val="bg1"/>
                </a:solidFill>
                <a:effectLst>
                  <a:outerShdw blurRad="38100" dist="38100" dir="2700000" algn="tl">
                    <a:srgbClr val="000000">
                      <a:alpha val="43137"/>
                    </a:srgbClr>
                  </a:outerShdw>
                </a:effectLst>
              </a:rPr>
              <a:t>God can use us when He wants</a:t>
            </a:r>
          </a:p>
          <a:p>
            <a:r>
              <a:rPr lang="en-US" sz="4400" b="1" dirty="0">
                <a:solidFill>
                  <a:schemeClr val="bg1"/>
                </a:solidFill>
                <a:effectLst>
                  <a:outerShdw blurRad="38100" dist="38100" dir="2700000" algn="tl">
                    <a:srgbClr val="000000">
                      <a:alpha val="43137"/>
                    </a:srgbClr>
                  </a:outerShdw>
                </a:effectLst>
              </a:rPr>
              <a:t>God can take us where He wants</a:t>
            </a:r>
          </a:p>
          <a:p>
            <a:r>
              <a:rPr lang="en-US" sz="4400" b="1" dirty="0">
                <a:solidFill>
                  <a:schemeClr val="bg1"/>
                </a:solidFill>
                <a:effectLst>
                  <a:outerShdw blurRad="38100" dist="38100" dir="2700000" algn="tl">
                    <a:srgbClr val="000000">
                      <a:alpha val="43137"/>
                    </a:srgbClr>
                  </a:outerShdw>
                </a:effectLst>
              </a:rPr>
              <a:t>We belong to God, not to ourselves!</a:t>
            </a:r>
          </a:p>
          <a:p>
            <a:pPr marL="0" indent="0" algn="ctr">
              <a:buNone/>
            </a:pPr>
            <a:r>
              <a:rPr lang="en-US" sz="6000" b="1" dirty="0">
                <a:solidFill>
                  <a:srgbClr val="FFFF00"/>
                </a:solidFill>
                <a:effectLst>
                  <a:outerShdw blurRad="38100" dist="38100" dir="2700000" algn="tl">
                    <a:srgbClr val="000000">
                      <a:alpha val="43137"/>
                    </a:srgbClr>
                  </a:outerShdw>
                </a:effectLst>
              </a:rPr>
              <a:t>Luke 17:7-10</a:t>
            </a:r>
            <a:endParaRPr lang="en-US" sz="4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923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317033"/>
            <a:ext cx="10972800" cy="1143000"/>
          </a:xfrm>
        </p:spPr>
        <p:txBody>
          <a:bodyPr>
            <a:normAutofit/>
          </a:bodyPr>
          <a:lstStyle/>
          <a:p>
            <a:r>
              <a:rPr lang="en-US" sz="5400" u="sng" dirty="0">
                <a:effectLst>
                  <a:outerShdw blurRad="38100" dist="38100" dir="2700000" algn="tl">
                    <a:srgbClr val="000000">
                      <a:alpha val="43137"/>
                    </a:srgbClr>
                  </a:outerShdw>
                </a:effectLst>
              </a:rPr>
              <a:t>Only God’s Plan Works</a:t>
            </a:r>
          </a:p>
        </p:txBody>
      </p:sp>
      <p:sp>
        <p:nvSpPr>
          <p:cNvPr id="3" name="Content Placeholder 2"/>
          <p:cNvSpPr>
            <a:spLocks noGrp="1"/>
          </p:cNvSpPr>
          <p:nvPr>
            <p:ph idx="1"/>
          </p:nvPr>
        </p:nvSpPr>
        <p:spPr>
          <a:xfrm>
            <a:off x="313766" y="918883"/>
            <a:ext cx="11752728" cy="4684058"/>
          </a:xfrm>
        </p:spPr>
        <p:txBody>
          <a:bodyPr>
            <a:normAutofit/>
          </a:bodyPr>
          <a:lstStyle/>
          <a:p>
            <a:r>
              <a:rPr lang="en-US" sz="4000" b="1" dirty="0">
                <a:effectLst>
                  <a:outerShdw blurRad="38100" dist="38100" dir="2700000" algn="tl">
                    <a:srgbClr val="000000">
                      <a:alpha val="43137"/>
                    </a:srgbClr>
                  </a:outerShdw>
                </a:effectLst>
              </a:rPr>
              <a:t>This is the difference between the two builders in Jesus’ story (Matthew 7.24-27)</a:t>
            </a:r>
          </a:p>
          <a:p>
            <a:pPr lvl="1"/>
            <a:r>
              <a:rPr lang="en-US" sz="3600" b="1" dirty="0">
                <a:effectLst>
                  <a:outerShdw blurRad="38100" dist="38100" dir="2700000" algn="tl">
                    <a:srgbClr val="000000">
                      <a:alpha val="43137"/>
                    </a:srgbClr>
                  </a:outerShdw>
                </a:effectLst>
              </a:rPr>
              <a:t>Built God’s way has a foundation</a:t>
            </a:r>
          </a:p>
          <a:p>
            <a:pPr lvl="1"/>
            <a:r>
              <a:rPr lang="en-US" sz="3600" b="1" dirty="0">
                <a:effectLst>
                  <a:outerShdw blurRad="38100" dist="38100" dir="2700000" algn="tl">
                    <a:srgbClr val="000000">
                      <a:alpha val="43137"/>
                    </a:srgbClr>
                  </a:outerShdw>
                </a:effectLst>
              </a:rPr>
              <a:t>Built God’s way last forever</a:t>
            </a:r>
          </a:p>
          <a:p>
            <a:pPr lvl="1"/>
            <a:r>
              <a:rPr lang="en-US" sz="3600" b="1" dirty="0">
                <a:effectLst>
                  <a:outerShdw blurRad="38100" dist="38100" dir="2700000" algn="tl">
                    <a:srgbClr val="000000">
                      <a:alpha val="43137"/>
                    </a:srgbClr>
                  </a:outerShdw>
                </a:effectLst>
              </a:rPr>
              <a:t>Built God’s way stands up to adversity</a:t>
            </a:r>
          </a:p>
          <a:p>
            <a:r>
              <a:rPr lang="en-US" sz="4000" b="1" dirty="0">
                <a:effectLst>
                  <a:outerShdw blurRad="38100" dist="38100" dir="2700000" algn="tl">
                    <a:srgbClr val="000000">
                      <a:alpha val="43137"/>
                    </a:srgbClr>
                  </a:outerShdw>
                </a:effectLst>
              </a:rPr>
              <a:t>We must be built according to </a:t>
            </a:r>
            <a:r>
              <a:rPr lang="en-US" sz="5400" b="1" dirty="0">
                <a:solidFill>
                  <a:srgbClr val="0070C0"/>
                </a:solidFill>
                <a:effectLst>
                  <a:outerShdw blurRad="38100" dist="38100" dir="2700000" algn="tl">
                    <a:srgbClr val="000000">
                      <a:alpha val="43137"/>
                    </a:srgbClr>
                  </a:outerShdw>
                </a:effectLst>
              </a:rPr>
              <a:t>God’s blueprints</a:t>
            </a:r>
            <a:endParaRPr lang="en-US" sz="40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982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a:solidFill>
                  <a:srgbClr val="FFFF00"/>
                </a:solidFill>
                <a:effectLst>
                  <a:outerShdw blurRad="38100" dist="38100" dir="2700000" algn="tl">
                    <a:srgbClr val="000000">
                      <a:alpha val="43137"/>
                    </a:srgbClr>
                  </a:outerShdw>
                </a:effectLst>
              </a:rPr>
              <a:t>Which will it be for me?</a:t>
            </a:r>
          </a:p>
        </p:txBody>
      </p:sp>
      <p:sp>
        <p:nvSpPr>
          <p:cNvPr id="3" name="Subtitle 2"/>
          <p:cNvSpPr>
            <a:spLocks noGrp="1"/>
          </p:cNvSpPr>
          <p:nvPr>
            <p:ph type="subTitle" idx="1"/>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464" y="-1"/>
            <a:ext cx="3114971" cy="468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A3150D5-AE09-B963-B761-B9C91B05D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56" y="152400"/>
            <a:ext cx="694993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3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8337" y="355212"/>
            <a:ext cx="7772400" cy="1470025"/>
          </a:xfrm>
        </p:spPr>
        <p:txBody>
          <a:bodyPr/>
          <a:lstStyle/>
          <a:p>
            <a:r>
              <a:rPr lang="en-US" sz="5400" b="1" dirty="0">
                <a:solidFill>
                  <a:srgbClr val="FF0000"/>
                </a:solidFill>
                <a:effectLst>
                  <a:outerShdw blurRad="38100" dist="38100" dir="2700000" algn="tl">
                    <a:srgbClr val="000000">
                      <a:alpha val="43137"/>
                    </a:srgbClr>
                  </a:outerShdw>
                </a:effectLst>
              </a:rPr>
              <a:t>Read Ezekiel 16 at home</a:t>
            </a:r>
            <a:endParaRPr lang="en-US"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464" y="176974"/>
            <a:ext cx="2997336" cy="450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93468"/>
            <a:ext cx="8305800" cy="46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3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fade">
                                      <p:cBhvr>
                                        <p:cTn id="15" dur="500"/>
                                        <p:tgtEl>
                                          <p:spTgt spid="20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3"/>
                                        </p:tgtEl>
                                      </p:cBhvr>
                                    </p:animEffect>
                                    <p:set>
                                      <p:cBhvr>
                                        <p:cTn id="20" dur="1" fill="hold">
                                          <p:stCondLst>
                                            <p:cond delay="499"/>
                                          </p:stCondLst>
                                        </p:cTn>
                                        <p:tgtEl>
                                          <p:spTgt spid="20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2229</Words>
  <Application>Microsoft Office PowerPoint</Application>
  <PresentationFormat>Widescreen</PresentationFormat>
  <Paragraphs>181</Paragraphs>
  <Slides>13</Slides>
  <Notes>10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13</vt:i4>
      </vt:variant>
    </vt:vector>
  </HeadingPairs>
  <TitlesOfParts>
    <vt:vector size="21" baseType="lpstr">
      <vt:lpstr>Arial</vt:lpstr>
      <vt:lpstr>Calibri</vt:lpstr>
      <vt:lpstr>Calibri Light</vt:lpstr>
      <vt:lpstr>Cooper Black</vt:lpstr>
      <vt:lpstr>Office Theme</vt:lpstr>
      <vt:lpstr>1_Office Theme</vt:lpstr>
      <vt:lpstr>2_Office Theme</vt:lpstr>
      <vt:lpstr>3_Office Theme</vt:lpstr>
      <vt:lpstr>PowerPoint Presentation</vt:lpstr>
      <vt:lpstr>PowerPoint Presentation</vt:lpstr>
      <vt:lpstr>PowerPoint Presentation</vt:lpstr>
      <vt:lpstr>James 1:17</vt:lpstr>
      <vt:lpstr>God Made the Eternal Plan</vt:lpstr>
      <vt:lpstr>God’s House Matches His Plan</vt:lpstr>
      <vt:lpstr>Only God’s Plan Works</vt:lpstr>
      <vt:lpstr>Which will it be for me?</vt:lpstr>
      <vt:lpstr>Read Ezekiel 16 at home</vt:lpstr>
      <vt:lpstr>Death and then Life</vt:lpstr>
      <vt:lpstr>Once Someone is dead</vt:lpstr>
      <vt:lpstr>Rebirth is Glorious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Shanks</dc:creator>
  <cp:lastModifiedBy>William Shanks</cp:lastModifiedBy>
  <cp:revision>3</cp:revision>
  <dcterms:created xsi:type="dcterms:W3CDTF">2023-02-18T15:12:16Z</dcterms:created>
  <dcterms:modified xsi:type="dcterms:W3CDTF">2023-02-19T01:39:47Z</dcterms:modified>
</cp:coreProperties>
</file>