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 id="2147483660" r:id="rId2"/>
  </p:sldMasterIdLst>
  <p:notesMasterIdLst>
    <p:notesMasterId r:id="rId8"/>
  </p:notesMasterIdLst>
  <p:sldIdLst>
    <p:sldId id="256" r:id="rId3"/>
    <p:sldId id="257" r:id="rId4"/>
    <p:sldId id="258" r:id="rId5"/>
    <p:sldId id="259" r:id="rId6"/>
    <p:sldId id="260" r:id="rId7"/>
  </p:sldIdLst>
  <p:sldSz cx="9144000" cy="6858000" type="screen4x3"/>
  <p:notesSz cx="6858000" cy="8915400"/>
  <p:embeddedFontLst>
    <p:embeddedFont>
      <p:font typeface="Arial Black" panose="020B0A04020102020204" pitchFamily="34" charset="0"/>
      <p:bold r:id="rId9"/>
    </p:embeddedFont>
    <p:embeddedFont>
      <p:font typeface="Cooper Black" panose="0208090404030B020404" pitchFamily="18" charset="0"/>
      <p:regular r:id="rId10"/>
    </p:embeddedFont>
    <p:embeddedFont>
      <p:font typeface="Calibri" panose="020F0502020204030204" pitchFamily="34" charset="0"/>
      <p:regular r:id="rId11"/>
      <p:bold r:id="rId12"/>
      <p:italic r:id="rId13"/>
      <p:boldItalic r:id="rId14"/>
    </p:embeddedFont>
    <p:embeddedFont>
      <p:font typeface="Arial Narrow" panose="020B0606020202030204" pitchFamily="34" charset="0"/>
      <p:regular r:id="rId15"/>
      <p:bold r:id="rId16"/>
      <p:italic r:id="rId17"/>
      <p:boldItalic r:id="rId18"/>
    </p:embeddedFont>
    <p:embeddedFont>
      <p:font typeface="Arial Rounded MT Bold" panose="020F0704030504030204" pitchFamily="34" charset="0"/>
      <p:regular r:id="rId19"/>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FF66"/>
    <a:srgbClr val="003300"/>
    <a:srgbClr val="CC0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502" autoAdjust="0"/>
  </p:normalViewPr>
  <p:slideViewPr>
    <p:cSldViewPr>
      <p:cViewPr>
        <p:scale>
          <a:sx n="33" d="100"/>
          <a:sy n="33" d="100"/>
        </p:scale>
        <p:origin x="-2246" y="-6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7" d="100"/>
          <a:sy n="67" d="100"/>
        </p:scale>
        <p:origin x="-2386" y="-101"/>
      </p:cViewPr>
      <p:guideLst>
        <p:guide orient="horz" pos="280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font" Target="fonts/font8.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font" Target="fonts/font7.fntdata"/><Relationship Id="rId23" Type="http://schemas.openxmlformats.org/officeDocument/2006/relationships/tableStyles" Target="tableStyle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460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46088"/>
          </a:xfrm>
          <a:prstGeom prst="rect">
            <a:avLst/>
          </a:prstGeom>
        </p:spPr>
        <p:txBody>
          <a:bodyPr vert="horz" lIns="91440" tIns="45720" rIns="91440" bIns="45720" rtlCol="0"/>
          <a:lstStyle>
            <a:lvl1pPr algn="r">
              <a:defRPr sz="1200"/>
            </a:lvl1pPr>
          </a:lstStyle>
          <a:p>
            <a:fld id="{B1B79415-6326-473E-8BAF-1783930F40F9}" type="datetimeFigureOut">
              <a:rPr lang="en-US" smtClean="0"/>
              <a:t>7/29/2023</a:t>
            </a:fld>
            <a:endParaRPr lang="en-US"/>
          </a:p>
        </p:txBody>
      </p:sp>
      <p:sp>
        <p:nvSpPr>
          <p:cNvPr id="4" name="Slide Image Placeholder 3"/>
          <p:cNvSpPr>
            <a:spLocks noGrp="1" noRot="1" noChangeAspect="1"/>
          </p:cNvSpPr>
          <p:nvPr>
            <p:ph type="sldImg" idx="2"/>
          </p:nvPr>
        </p:nvSpPr>
        <p:spPr>
          <a:xfrm>
            <a:off x="1200150" y="668338"/>
            <a:ext cx="4457700" cy="3343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235450"/>
            <a:ext cx="5486400" cy="40116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467725"/>
            <a:ext cx="2971800" cy="4460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467725"/>
            <a:ext cx="2971800" cy="446088"/>
          </a:xfrm>
          <a:prstGeom prst="rect">
            <a:avLst/>
          </a:prstGeom>
        </p:spPr>
        <p:txBody>
          <a:bodyPr vert="horz" lIns="91440" tIns="45720" rIns="91440" bIns="45720" rtlCol="0" anchor="b"/>
          <a:lstStyle>
            <a:lvl1pPr algn="r">
              <a:defRPr sz="1200"/>
            </a:lvl1pPr>
          </a:lstStyle>
          <a:p>
            <a:fld id="{16379D0F-BE61-4542-ABAE-4D66825BC318}" type="slidenum">
              <a:rPr lang="en-US" smtClean="0"/>
              <a:t>‹#›</a:t>
            </a:fld>
            <a:endParaRPr lang="en-US"/>
          </a:p>
        </p:txBody>
      </p:sp>
    </p:spTree>
    <p:extLst>
      <p:ext uri="{BB962C8B-B14F-4D97-AF65-F5344CB8AC3E}">
        <p14:creationId xmlns:p14="http://schemas.microsoft.com/office/powerpoint/2010/main" val="508442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2840" y="0"/>
            <a:ext cx="3200400" cy="2400300"/>
          </a:xfrm>
        </p:spPr>
      </p:sp>
      <p:sp>
        <p:nvSpPr>
          <p:cNvPr id="3" name="Notes Placeholder 2"/>
          <p:cNvSpPr>
            <a:spLocks noGrp="1"/>
          </p:cNvSpPr>
          <p:nvPr>
            <p:ph type="body" idx="1"/>
          </p:nvPr>
        </p:nvSpPr>
        <p:spPr>
          <a:xfrm>
            <a:off x="0" y="2400300"/>
            <a:ext cx="6858000" cy="6126480"/>
          </a:xfrm>
        </p:spPr>
        <p:txBody>
          <a:bodyPr/>
          <a:lstStyle/>
          <a:p>
            <a:r>
              <a:rPr lang="en-US" sz="1400" dirty="0" smtClean="0"/>
              <a:t>Joh 18:36 Jesus answered, "</a:t>
            </a:r>
            <a:r>
              <a:rPr lang="en-US" sz="1600" b="1" dirty="0" smtClean="0">
                <a:effectLst>
                  <a:outerShdw blurRad="38100" dist="38100" dir="2700000" algn="tl">
                    <a:srgbClr val="000000">
                      <a:alpha val="43137"/>
                    </a:srgbClr>
                  </a:outerShdw>
                </a:effectLst>
              </a:rPr>
              <a:t>My kingdom </a:t>
            </a:r>
            <a:r>
              <a:rPr lang="en-US" sz="1400" dirty="0" smtClean="0"/>
              <a:t>is not of this world. If My kingdom were of this world, My servants would fight, so that I should not be delivered to the Jews; but now My kingdom is not from here.“</a:t>
            </a:r>
          </a:p>
          <a:p>
            <a:endParaRPr lang="en-US" sz="1400" dirty="0" smtClean="0"/>
          </a:p>
          <a:p>
            <a:r>
              <a:rPr lang="en-US" sz="1400" dirty="0" err="1" smtClean="0"/>
              <a:t>Mr</a:t>
            </a:r>
            <a:r>
              <a:rPr lang="en-US" sz="1400" dirty="0" smtClean="0"/>
              <a:t> 10:45 "For even the Son of Man </a:t>
            </a:r>
            <a:r>
              <a:rPr lang="en-US" sz="1600" b="1" dirty="0" smtClean="0">
                <a:effectLst>
                  <a:outerShdw blurRad="38100" dist="38100" dir="2700000" algn="tl">
                    <a:srgbClr val="000000">
                      <a:alpha val="43137"/>
                    </a:srgbClr>
                  </a:outerShdw>
                </a:effectLst>
              </a:rPr>
              <a:t>did not come to be served, but to serve</a:t>
            </a:r>
            <a:r>
              <a:rPr lang="en-US" sz="1400" dirty="0" smtClean="0"/>
              <a:t>, and to give His life a ransom for many.“  (NKJV)</a:t>
            </a:r>
          </a:p>
          <a:p>
            <a:endParaRPr lang="en-US" sz="1400" dirty="0" smtClean="0"/>
          </a:p>
          <a:p>
            <a:r>
              <a:rPr lang="en-US" sz="1400" dirty="0" smtClean="0"/>
              <a:t>Lu 17:20 Now when He was asked by the Pharisees when the kingdom of God would come, He answered them and said, "The kingdom of God does not come with observation;</a:t>
            </a:r>
          </a:p>
          <a:p>
            <a:r>
              <a:rPr lang="en-US" sz="1400" dirty="0" smtClean="0"/>
              <a:t> 21 "nor will they say, 'See here!' or 'See there!' </a:t>
            </a:r>
            <a:r>
              <a:rPr lang="en-US" sz="1600" b="1" dirty="0" smtClean="0">
                <a:effectLst>
                  <a:outerShdw blurRad="38100" dist="38100" dir="2700000" algn="tl">
                    <a:srgbClr val="000000">
                      <a:alpha val="43137"/>
                    </a:srgbClr>
                  </a:outerShdw>
                </a:effectLst>
              </a:rPr>
              <a:t>For indeed, the kingdom of God is within you</a:t>
            </a:r>
            <a:r>
              <a:rPr lang="en-US" sz="1400" dirty="0" smtClean="0"/>
              <a:t>.“</a:t>
            </a:r>
          </a:p>
          <a:p>
            <a:endParaRPr lang="en-US" sz="1400" dirty="0" smtClean="0"/>
          </a:p>
          <a:p>
            <a:r>
              <a:rPr lang="en-US" sz="1400" dirty="0" smtClean="0"/>
              <a:t>Not after linage or order of Aaron</a:t>
            </a:r>
            <a:endParaRPr lang="en-US" sz="1400" dirty="0"/>
          </a:p>
          <a:p>
            <a:r>
              <a:rPr lang="en-US" sz="1400" dirty="0" err="1" smtClean="0"/>
              <a:t>Heb</a:t>
            </a:r>
            <a:r>
              <a:rPr lang="en-US" sz="1400" dirty="0" smtClean="0"/>
              <a:t> 7:17 For He testifies: "You are a </a:t>
            </a:r>
            <a:r>
              <a:rPr lang="en-US" sz="1400" b="1" dirty="0" smtClean="0">
                <a:effectLst>
                  <a:outerShdw blurRad="38100" dist="38100" dir="2700000" algn="tl">
                    <a:srgbClr val="000000">
                      <a:alpha val="43137"/>
                    </a:srgbClr>
                  </a:outerShdw>
                </a:effectLst>
              </a:rPr>
              <a:t>priest forever </a:t>
            </a:r>
            <a:r>
              <a:rPr lang="en-US" sz="1400" dirty="0" smtClean="0"/>
              <a:t>According to the </a:t>
            </a:r>
            <a:r>
              <a:rPr lang="en-US" sz="1400" b="1" dirty="0" smtClean="0">
                <a:effectLst>
                  <a:outerShdw blurRad="38100" dist="38100" dir="2700000" algn="tl">
                    <a:srgbClr val="000000">
                      <a:alpha val="43137"/>
                    </a:srgbClr>
                  </a:outerShdw>
                </a:effectLst>
              </a:rPr>
              <a:t>order of Melchizedek</a:t>
            </a:r>
            <a:r>
              <a:rPr lang="en-US" sz="1400" dirty="0" smtClean="0"/>
              <a:t>.“</a:t>
            </a:r>
          </a:p>
          <a:p>
            <a:endParaRPr lang="en-US" sz="1400" dirty="0" smtClean="0"/>
          </a:p>
          <a:p>
            <a:r>
              <a:rPr lang="en-US" sz="1400" dirty="0" smtClean="0"/>
              <a:t>Not after linage or order of Aaron</a:t>
            </a:r>
          </a:p>
          <a:p>
            <a:r>
              <a:rPr lang="en-US" sz="1400" dirty="0" err="1" smtClean="0"/>
              <a:t>Heb</a:t>
            </a:r>
            <a:r>
              <a:rPr lang="en-US" sz="1400" dirty="0" smtClean="0"/>
              <a:t> 5:6 As He also says in another place: "You are </a:t>
            </a:r>
            <a:r>
              <a:rPr lang="en-US" sz="1800" b="1" dirty="0" smtClean="0">
                <a:effectLst>
                  <a:outerShdw blurRad="38100" dist="38100" dir="2700000" algn="tl">
                    <a:srgbClr val="000000">
                      <a:alpha val="43137"/>
                    </a:srgbClr>
                  </a:outerShdw>
                </a:effectLst>
              </a:rPr>
              <a:t>a priest forever </a:t>
            </a:r>
            <a:r>
              <a:rPr lang="en-US" sz="1400" dirty="0" smtClean="0"/>
              <a:t>According to the order of Melchizedek";</a:t>
            </a:r>
          </a:p>
          <a:p>
            <a:endParaRPr lang="en-US" sz="1400" dirty="0"/>
          </a:p>
          <a:p>
            <a:r>
              <a:rPr lang="en-US" sz="1400" dirty="0" smtClean="0"/>
              <a:t>Isa 9:6 For unto us a Child is born, Unto us a Son is given; And the government will be upon His shoulder. And His name will be called Wonderful, Counselor, Mighty God, </a:t>
            </a:r>
            <a:r>
              <a:rPr lang="en-US" sz="1800" b="1" dirty="0" smtClean="0">
                <a:effectLst>
                  <a:outerShdw blurRad="38100" dist="38100" dir="2700000" algn="tl">
                    <a:srgbClr val="000000">
                      <a:alpha val="43137"/>
                    </a:srgbClr>
                  </a:outerShdw>
                </a:effectLst>
              </a:rPr>
              <a:t>Everlasting Father, Prince of Peace. 	Yet crucified</a:t>
            </a:r>
          </a:p>
          <a:p>
            <a:endParaRPr lang="en-US" sz="1400" dirty="0" smtClean="0"/>
          </a:p>
          <a:p>
            <a:r>
              <a:rPr lang="en-US" sz="1400" dirty="0" smtClean="0"/>
              <a:t>Mt 10:34 "Do not think that I came to bring peace on earth. I did not come to bring peace </a:t>
            </a:r>
            <a:r>
              <a:rPr lang="en-US" sz="1800" b="1" dirty="0" smtClean="0">
                <a:effectLst>
                  <a:outerShdw blurRad="38100" dist="38100" dir="2700000" algn="tl">
                    <a:srgbClr val="000000">
                      <a:alpha val="43137"/>
                    </a:srgbClr>
                  </a:outerShdw>
                </a:effectLst>
              </a:rPr>
              <a:t>but a sword</a:t>
            </a:r>
            <a:r>
              <a:rPr lang="en-US" sz="1800" b="1" dirty="0" smtClean="0">
                <a:effectLst>
                  <a:outerShdw blurRad="38100" dist="38100" dir="2700000" algn="tl">
                    <a:srgbClr val="000000">
                      <a:alpha val="43137"/>
                    </a:srgbClr>
                  </a:outerShdw>
                </a:effectLst>
              </a:rPr>
              <a:t>.</a:t>
            </a:r>
            <a:r>
              <a:rPr lang="en-US" sz="1400" dirty="0" smtClean="0"/>
              <a:t> </a:t>
            </a:r>
            <a:r>
              <a:rPr lang="en-US" sz="1400" dirty="0" smtClean="0"/>
              <a:t>(NKJV)</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6379D0F-BE61-4542-ABAE-4D66825BC318}" type="slidenum">
              <a:rPr lang="en-US" smtClean="0"/>
              <a:t>1</a:t>
            </a:fld>
            <a:endParaRPr lang="en-US"/>
          </a:p>
        </p:txBody>
      </p:sp>
    </p:spTree>
    <p:extLst>
      <p:ext uri="{BB962C8B-B14F-4D97-AF65-F5344CB8AC3E}">
        <p14:creationId xmlns:p14="http://schemas.microsoft.com/office/powerpoint/2010/main" val="3614541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8600" y="0"/>
            <a:ext cx="2803525" cy="2103438"/>
          </a:xfrm>
        </p:spPr>
      </p:sp>
      <p:sp>
        <p:nvSpPr>
          <p:cNvPr id="3" name="Notes Placeholder 2"/>
          <p:cNvSpPr>
            <a:spLocks noGrp="1"/>
          </p:cNvSpPr>
          <p:nvPr>
            <p:ph type="body" idx="1"/>
          </p:nvPr>
        </p:nvSpPr>
        <p:spPr>
          <a:xfrm>
            <a:off x="76200" y="800100"/>
            <a:ext cx="6678930" cy="7467600"/>
          </a:xfrm>
        </p:spPr>
        <p:txBody>
          <a:bodyPr/>
          <a:lstStyle/>
          <a:p>
            <a:r>
              <a:rPr lang="en-US" sz="1400" dirty="0" smtClean="0"/>
              <a:t>Joh </a:t>
            </a:r>
            <a:r>
              <a:rPr lang="en-US" sz="1400" dirty="0" smtClean="0"/>
              <a:t>17:20-21 “ONE”…</a:t>
            </a:r>
            <a:endParaRPr lang="en-US" sz="1400" dirty="0" smtClean="0"/>
          </a:p>
          <a:p>
            <a:r>
              <a:rPr lang="en-US" sz="1400" dirty="0" smtClean="0"/>
              <a:t>1Co 11:19 For </a:t>
            </a:r>
            <a:r>
              <a:rPr lang="en-US" sz="1400" b="1" dirty="0" smtClean="0">
                <a:effectLst>
                  <a:outerShdw blurRad="38100" dist="38100" dir="2700000" algn="tl">
                    <a:srgbClr val="000000">
                      <a:alpha val="43137"/>
                    </a:srgbClr>
                  </a:outerShdw>
                </a:effectLst>
              </a:rPr>
              <a:t>there must also be factions among you</a:t>
            </a:r>
            <a:r>
              <a:rPr lang="en-US" sz="1400" dirty="0" smtClean="0"/>
              <a:t>, </a:t>
            </a:r>
            <a:endParaRPr lang="en-US" sz="1400" dirty="0" smtClean="0"/>
          </a:p>
          <a:p>
            <a:r>
              <a:rPr lang="en-US" sz="1400" dirty="0" smtClean="0"/>
              <a:t>that </a:t>
            </a:r>
            <a:r>
              <a:rPr lang="en-US" sz="1400" dirty="0" smtClean="0"/>
              <a:t>those who are approved may be recognized among you. (NKJV)</a:t>
            </a:r>
          </a:p>
          <a:p>
            <a:endParaRPr lang="en-US" sz="1400" dirty="0"/>
          </a:p>
          <a:p>
            <a:r>
              <a:rPr lang="en-US" sz="1400" dirty="0" err="1" smtClean="0"/>
              <a:t>Eph</a:t>
            </a:r>
            <a:r>
              <a:rPr lang="en-US" sz="1400" dirty="0" smtClean="0"/>
              <a:t> 2:9 </a:t>
            </a:r>
            <a:r>
              <a:rPr lang="en-US" sz="1400" b="1" dirty="0" smtClean="0">
                <a:effectLst>
                  <a:outerShdw blurRad="38100" dist="38100" dir="2700000" algn="tl">
                    <a:srgbClr val="000000">
                      <a:alpha val="43137"/>
                    </a:srgbClr>
                  </a:outerShdw>
                </a:effectLst>
              </a:rPr>
              <a:t>not of works</a:t>
            </a:r>
            <a:r>
              <a:rPr lang="en-US" sz="1400" dirty="0" smtClean="0"/>
              <a:t>, lest anyone should boast. </a:t>
            </a:r>
          </a:p>
          <a:p>
            <a:endParaRPr lang="en-US" sz="1400" dirty="0" smtClean="0"/>
          </a:p>
          <a:p>
            <a:r>
              <a:rPr lang="en-US" sz="1400" dirty="0" err="1" smtClean="0"/>
              <a:t>Php</a:t>
            </a:r>
            <a:r>
              <a:rPr lang="en-US" sz="1400" dirty="0" smtClean="0"/>
              <a:t> 2:12 Therefore, my beloved, as you have always obeyed, not as in my presence only, but now much more in my absence, </a:t>
            </a:r>
            <a:r>
              <a:rPr lang="en-US" sz="1400" b="1" dirty="0" smtClean="0">
                <a:effectLst>
                  <a:outerShdw blurRad="38100" dist="38100" dir="2700000" algn="tl">
                    <a:srgbClr val="000000">
                      <a:alpha val="43137"/>
                    </a:srgbClr>
                  </a:outerShdw>
                </a:effectLst>
              </a:rPr>
              <a:t>work out your own salvation with fear and trembling</a:t>
            </a:r>
            <a:r>
              <a:rPr lang="en-US" sz="1400" dirty="0" smtClean="0"/>
              <a:t>;  (NKJV)</a:t>
            </a:r>
          </a:p>
          <a:p>
            <a:endParaRPr lang="en-US" sz="1400" dirty="0" smtClean="0"/>
          </a:p>
          <a:p>
            <a:r>
              <a:rPr lang="en-US" sz="1400" dirty="0" err="1" smtClean="0"/>
              <a:t>Mr</a:t>
            </a:r>
            <a:r>
              <a:rPr lang="en-US" sz="1400" dirty="0" smtClean="0"/>
              <a:t> 9:33 Then He came to Capernaum. And when He was in the house He asked them, "What was it you disputed among yourselves on the road?“  34 But they kept silent, for on the road they </a:t>
            </a:r>
            <a:r>
              <a:rPr lang="en-US" sz="1400" b="1" dirty="0" smtClean="0">
                <a:effectLst>
                  <a:outerShdw blurRad="38100" dist="38100" dir="2700000" algn="tl">
                    <a:srgbClr val="000000">
                      <a:alpha val="43137"/>
                    </a:srgbClr>
                  </a:outerShdw>
                </a:effectLst>
              </a:rPr>
              <a:t>had disputed among themselves who would be the greatest.</a:t>
            </a:r>
          </a:p>
          <a:p>
            <a:r>
              <a:rPr lang="en-US" sz="1400" dirty="0" smtClean="0"/>
              <a:t> 35 And He sat down, called the twelve, and said to them, </a:t>
            </a:r>
            <a:r>
              <a:rPr lang="en-US" sz="1600" b="1" dirty="0" smtClean="0">
                <a:effectLst>
                  <a:outerShdw blurRad="38100" dist="38100" dir="2700000" algn="tl">
                    <a:srgbClr val="000000">
                      <a:alpha val="43137"/>
                    </a:srgbClr>
                  </a:outerShdw>
                </a:effectLst>
              </a:rPr>
              <a:t>"If anyone desires to be first, he shall be last of all and servant of all.</a:t>
            </a:r>
            <a:r>
              <a:rPr lang="en-US" sz="1400" dirty="0" smtClean="0"/>
              <a:t>“  (NKJV)</a:t>
            </a:r>
          </a:p>
          <a:p>
            <a:endParaRPr lang="en-US" sz="1400" dirty="0" smtClean="0"/>
          </a:p>
          <a:p>
            <a:r>
              <a:rPr lang="en-US" sz="1400" dirty="0" smtClean="0"/>
              <a:t>Gal 2:20</a:t>
            </a:r>
          </a:p>
          <a:p>
            <a:endParaRPr lang="en-US" sz="1400" dirty="0"/>
          </a:p>
          <a:p>
            <a:r>
              <a:rPr lang="en-US" sz="1400" dirty="0" smtClean="0"/>
              <a:t>Joh 8:36 "Therefore if the Son makes you free, </a:t>
            </a:r>
            <a:r>
              <a:rPr lang="en-US" sz="1400" b="1" dirty="0" smtClean="0">
                <a:effectLst>
                  <a:outerShdw blurRad="38100" dist="38100" dir="2700000" algn="tl">
                    <a:srgbClr val="000000">
                      <a:alpha val="43137"/>
                    </a:srgbClr>
                  </a:outerShdw>
                </a:effectLst>
              </a:rPr>
              <a:t>you shall be free indeed</a:t>
            </a:r>
            <a:r>
              <a:rPr lang="en-US" sz="1400" dirty="0" smtClean="0"/>
              <a:t>.</a:t>
            </a:r>
          </a:p>
          <a:p>
            <a:r>
              <a:rPr lang="en-US" sz="1400" dirty="0" err="1" smtClean="0"/>
              <a:t>Eph</a:t>
            </a:r>
            <a:r>
              <a:rPr lang="en-US" sz="1400" dirty="0" smtClean="0"/>
              <a:t> 6:9 And </a:t>
            </a:r>
            <a:r>
              <a:rPr lang="en-US" sz="1400" b="1" dirty="0" smtClean="0">
                <a:effectLst>
                  <a:outerShdw blurRad="38100" dist="38100" dir="2700000" algn="tl">
                    <a:srgbClr val="000000">
                      <a:alpha val="43137"/>
                    </a:srgbClr>
                  </a:outerShdw>
                </a:effectLst>
              </a:rPr>
              <a:t>you, masters</a:t>
            </a:r>
            <a:r>
              <a:rPr lang="en-US" sz="1400" dirty="0" smtClean="0"/>
              <a:t>, do the same things to them, giving up threatening, knowing that your own Master also is in heaven, and there is no partiality with Him. (NKJV)</a:t>
            </a:r>
          </a:p>
          <a:p>
            <a:r>
              <a:rPr lang="en-US" sz="1400" dirty="0" smtClean="0"/>
              <a:t>Ro 6:16 Do you not know that to whom you present yourselves slaves to obey, </a:t>
            </a:r>
            <a:r>
              <a:rPr lang="en-US" sz="1400" b="1" dirty="0" smtClean="0">
                <a:effectLst>
                  <a:outerShdw blurRad="38100" dist="38100" dir="2700000" algn="tl">
                    <a:srgbClr val="000000">
                      <a:alpha val="43137"/>
                    </a:srgbClr>
                  </a:outerShdw>
                </a:effectLst>
              </a:rPr>
              <a:t>you are that one's slaves whom you obey, whether of sin leading to death, or of obedience leading to righteousness</a:t>
            </a:r>
            <a:r>
              <a:rPr lang="en-US" sz="1400" dirty="0" smtClean="0"/>
              <a:t>?  (NKJV)</a:t>
            </a:r>
          </a:p>
          <a:p>
            <a:endParaRPr lang="en-US" sz="1400" dirty="0" smtClean="0"/>
          </a:p>
          <a:p>
            <a:r>
              <a:rPr lang="en-US" sz="1400" dirty="0" smtClean="0"/>
              <a:t>Jas 1:2 My brethren, </a:t>
            </a:r>
            <a:r>
              <a:rPr lang="en-US" sz="1400" b="1" dirty="0" smtClean="0">
                <a:effectLst>
                  <a:outerShdw blurRad="38100" dist="38100" dir="2700000" algn="tl">
                    <a:srgbClr val="000000">
                      <a:alpha val="43137"/>
                    </a:srgbClr>
                  </a:outerShdw>
                </a:effectLst>
              </a:rPr>
              <a:t>count it all joy when you fall into various trials</a:t>
            </a:r>
            <a:r>
              <a:rPr lang="en-US" sz="1400" dirty="0" smtClean="0"/>
              <a:t>,  (NKJV)</a:t>
            </a:r>
          </a:p>
          <a:p>
            <a:endParaRPr lang="en-US" sz="1400" dirty="0"/>
          </a:p>
          <a:p>
            <a:r>
              <a:rPr lang="en-US" sz="1400" dirty="0" smtClean="0"/>
              <a:t>John 3:16 -</a:t>
            </a:r>
            <a:r>
              <a:rPr lang="en-US" sz="1400" dirty="0" smtClean="0">
                <a:sym typeface="Wingdings" panose="05000000000000000000" pitchFamily="2" charset="2"/>
              </a:rPr>
              <a:t> Jas 2:19 You believe that there is one God. You do well. Even the demons believe--and tremble!</a:t>
            </a:r>
          </a:p>
          <a:p>
            <a:r>
              <a:rPr lang="en-US" sz="1400" dirty="0" smtClean="0">
                <a:sym typeface="Wingdings" panose="05000000000000000000" pitchFamily="2" charset="2"/>
              </a:rPr>
              <a:t> 20 But do you want to know, O foolish man, </a:t>
            </a:r>
            <a:r>
              <a:rPr lang="en-US" sz="1400" b="1" dirty="0" smtClean="0">
                <a:effectLst>
                  <a:outerShdw blurRad="38100" dist="38100" dir="2700000" algn="tl">
                    <a:srgbClr val="000000">
                      <a:alpha val="43137"/>
                    </a:srgbClr>
                  </a:outerShdw>
                </a:effectLst>
                <a:sym typeface="Wingdings" panose="05000000000000000000" pitchFamily="2" charset="2"/>
              </a:rPr>
              <a:t>that faith without works is dead</a:t>
            </a:r>
            <a:r>
              <a:rPr lang="en-US" sz="1400" dirty="0" smtClean="0">
                <a:sym typeface="Wingdings" panose="05000000000000000000" pitchFamily="2" charset="2"/>
              </a:rPr>
              <a:t>?</a:t>
            </a:r>
          </a:p>
          <a:p>
            <a:endParaRPr lang="en-US" dirty="0" smtClean="0">
              <a:sym typeface="Wingdings" panose="05000000000000000000" pitchFamily="2" charset="2"/>
            </a:endParaRP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6379D0F-BE61-4542-ABAE-4D66825BC318}" type="slidenum">
              <a:rPr lang="en-US" smtClean="0"/>
              <a:t>2</a:t>
            </a:fld>
            <a:endParaRPr lang="en-US"/>
          </a:p>
        </p:txBody>
      </p:sp>
    </p:spTree>
    <p:extLst>
      <p:ext uri="{BB962C8B-B14F-4D97-AF65-F5344CB8AC3E}">
        <p14:creationId xmlns:p14="http://schemas.microsoft.com/office/powerpoint/2010/main" val="2772226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48200" y="30480"/>
            <a:ext cx="2152650" cy="1614488"/>
          </a:xfrm>
        </p:spPr>
      </p:sp>
      <p:sp>
        <p:nvSpPr>
          <p:cNvPr id="3" name="Notes Placeholder 2"/>
          <p:cNvSpPr>
            <a:spLocks noGrp="1"/>
          </p:cNvSpPr>
          <p:nvPr>
            <p:ph type="body" idx="1"/>
          </p:nvPr>
        </p:nvSpPr>
        <p:spPr>
          <a:xfrm>
            <a:off x="76200" y="1028700"/>
            <a:ext cx="4572000" cy="6324600"/>
          </a:xfrm>
        </p:spPr>
        <p:txBody>
          <a:bodyPr/>
          <a:lstStyle/>
          <a:p>
            <a:pPr algn="r"/>
            <a:r>
              <a:rPr lang="en-US" sz="3200" b="0" i="0" kern="1200" baseline="30000" dirty="0" smtClean="0">
                <a:solidFill>
                  <a:schemeClr val="tx1"/>
                </a:solidFill>
                <a:effectLst/>
                <a:latin typeface="Cooper Black" panose="0208090404030B020404" pitchFamily="18" charset="0"/>
              </a:rPr>
              <a:t>Romans 11: 22-24</a:t>
            </a:r>
          </a:p>
          <a:p>
            <a:pPr algn="r"/>
            <a:r>
              <a:rPr lang="en-US" sz="2000" b="0" i="0" kern="1200" baseline="30000" dirty="0" smtClean="0">
                <a:solidFill>
                  <a:schemeClr val="tx1"/>
                </a:solidFill>
                <a:effectLst/>
              </a:rPr>
              <a:t> </a:t>
            </a:r>
            <a:r>
              <a:rPr lang="en-US" sz="2000" b="0" i="0" u="none" strike="noStrike" kern="1200" dirty="0" smtClean="0">
                <a:solidFill>
                  <a:schemeClr val="tx1"/>
                </a:solidFill>
                <a:effectLst/>
              </a:rPr>
              <a:t>Note then </a:t>
            </a:r>
          </a:p>
          <a:p>
            <a:pPr algn="r"/>
            <a:r>
              <a:rPr lang="en-US" sz="2000" b="0" i="0" u="none" strike="noStrike" kern="1200" dirty="0" smtClean="0">
                <a:solidFill>
                  <a:schemeClr val="tx1"/>
                </a:solidFill>
                <a:effectLst/>
              </a:rPr>
              <a:t>the kindness and the severity of God: </a:t>
            </a:r>
          </a:p>
          <a:p>
            <a:pPr algn="r"/>
            <a:r>
              <a:rPr lang="en-US" sz="2000" b="0" i="0" u="none" strike="noStrike" kern="1200" dirty="0" smtClean="0">
                <a:solidFill>
                  <a:schemeClr val="tx1"/>
                </a:solidFill>
                <a:effectLst/>
              </a:rPr>
              <a:t>severity toward those who have fallen, </a:t>
            </a:r>
          </a:p>
          <a:p>
            <a:pPr algn="r"/>
            <a:r>
              <a:rPr lang="en-US" sz="2000" b="0" i="0" u="none" strike="noStrike" kern="1200" dirty="0" smtClean="0">
                <a:solidFill>
                  <a:schemeClr val="tx1"/>
                </a:solidFill>
                <a:effectLst/>
              </a:rPr>
              <a:t>but God’s kindness to you, </a:t>
            </a:r>
          </a:p>
          <a:p>
            <a:pPr algn="r"/>
            <a:r>
              <a:rPr lang="en-US" sz="2000" b="0" i="0" u="none" strike="noStrike" kern="1200" dirty="0" smtClean="0">
                <a:solidFill>
                  <a:schemeClr val="tx1"/>
                </a:solidFill>
                <a:effectLst/>
              </a:rPr>
              <a:t>provided you continue in his kindness. </a:t>
            </a:r>
          </a:p>
          <a:p>
            <a:pPr algn="r"/>
            <a:r>
              <a:rPr lang="en-US" sz="2000" b="0" i="0" u="none" strike="noStrike" kern="1200" dirty="0" smtClean="0">
                <a:solidFill>
                  <a:schemeClr val="tx1"/>
                </a:solidFill>
                <a:effectLst/>
              </a:rPr>
              <a:t>Otherwise you too will be cut off.</a:t>
            </a:r>
          </a:p>
          <a:p>
            <a:pPr algn="r"/>
            <a:endParaRPr lang="en-US" sz="2000" baseline="30000" dirty="0"/>
          </a:p>
          <a:p>
            <a:pPr algn="r"/>
            <a:r>
              <a:rPr lang="en-US" sz="2000" b="0" i="0" kern="1200" baseline="30000" dirty="0" smtClean="0">
                <a:solidFill>
                  <a:schemeClr val="tx1"/>
                </a:solidFill>
                <a:effectLst/>
              </a:rPr>
              <a:t>23 </a:t>
            </a:r>
            <a:r>
              <a:rPr lang="en-US" sz="2000" b="0" i="0" u="none" strike="noStrike" kern="1200" dirty="0" smtClean="0">
                <a:solidFill>
                  <a:schemeClr val="tx1"/>
                </a:solidFill>
                <a:effectLst/>
              </a:rPr>
              <a:t>And even they, </a:t>
            </a:r>
          </a:p>
          <a:p>
            <a:pPr algn="r"/>
            <a:r>
              <a:rPr lang="en-US" sz="2400" b="1" i="1" u="sng" strike="noStrike" kern="1200" dirty="0" smtClean="0">
                <a:solidFill>
                  <a:schemeClr val="tx1"/>
                </a:solidFill>
                <a:effectLst>
                  <a:outerShdw blurRad="38100" dist="38100" dir="2700000" algn="tl">
                    <a:srgbClr val="000000">
                      <a:alpha val="43137"/>
                    </a:srgbClr>
                  </a:outerShdw>
                </a:effectLst>
              </a:rPr>
              <a:t>if</a:t>
            </a:r>
            <a:r>
              <a:rPr lang="en-US" sz="2000" b="0" i="0" u="none" strike="noStrike" kern="1200" dirty="0" smtClean="0">
                <a:solidFill>
                  <a:schemeClr val="tx1"/>
                </a:solidFill>
                <a:effectLst/>
              </a:rPr>
              <a:t> they do not continue in their unbelief, </a:t>
            </a:r>
          </a:p>
          <a:p>
            <a:pPr algn="r"/>
            <a:r>
              <a:rPr lang="en-US" sz="2000" b="0" i="0" u="none" strike="noStrike" kern="1200" dirty="0" smtClean="0">
                <a:solidFill>
                  <a:schemeClr val="tx1"/>
                </a:solidFill>
                <a:effectLst/>
              </a:rPr>
              <a:t>will be grafted in, for </a:t>
            </a:r>
          </a:p>
          <a:p>
            <a:pPr algn="r"/>
            <a:r>
              <a:rPr lang="en-US" sz="2000" b="0" i="0" u="none" strike="noStrike" kern="1200" dirty="0" smtClean="0">
                <a:solidFill>
                  <a:schemeClr val="tx1"/>
                </a:solidFill>
                <a:effectLst/>
              </a:rPr>
              <a:t>God has the power to graft them in again.</a:t>
            </a:r>
            <a:r>
              <a:rPr lang="en-US" sz="2000" b="0" i="0" kern="1200" baseline="30000" dirty="0" smtClean="0">
                <a:solidFill>
                  <a:schemeClr val="tx1"/>
                </a:solidFill>
                <a:effectLst/>
              </a:rPr>
              <a:t>24 </a:t>
            </a:r>
            <a:r>
              <a:rPr lang="en-US" sz="2000" b="0" i="0" u="none" strike="noStrike" kern="1200" dirty="0" smtClean="0">
                <a:solidFill>
                  <a:schemeClr val="tx1"/>
                </a:solidFill>
                <a:effectLst/>
              </a:rPr>
              <a:t>For </a:t>
            </a:r>
            <a:r>
              <a:rPr lang="en-US" sz="2400" b="1" i="1" u="sng" strike="noStrike" kern="1200" dirty="0" smtClean="0">
                <a:solidFill>
                  <a:schemeClr val="tx1"/>
                </a:solidFill>
              </a:rPr>
              <a:t>if</a:t>
            </a:r>
            <a:r>
              <a:rPr lang="en-US" sz="2000" b="0" i="0" u="none" strike="noStrike" kern="1200" dirty="0" smtClean="0">
                <a:solidFill>
                  <a:schemeClr val="tx1"/>
                </a:solidFill>
                <a:effectLst/>
              </a:rPr>
              <a:t> you were cut </a:t>
            </a:r>
          </a:p>
          <a:p>
            <a:pPr algn="r"/>
            <a:r>
              <a:rPr lang="en-US" sz="2000" b="0" i="0" u="none" strike="noStrike" kern="1200" dirty="0" smtClean="0">
                <a:solidFill>
                  <a:schemeClr val="tx1"/>
                </a:solidFill>
                <a:effectLst/>
              </a:rPr>
              <a:t>from what is by nature a wild olive tree, </a:t>
            </a:r>
          </a:p>
          <a:p>
            <a:pPr algn="r"/>
            <a:r>
              <a:rPr lang="en-US" sz="2000" b="0" i="0" u="none" strike="noStrike" kern="1200" dirty="0" smtClean="0">
                <a:solidFill>
                  <a:schemeClr val="tx1"/>
                </a:solidFill>
                <a:effectLst/>
              </a:rPr>
              <a:t>and grafted, contrary to nature, </a:t>
            </a:r>
          </a:p>
          <a:p>
            <a:pPr algn="r"/>
            <a:r>
              <a:rPr lang="en-US" sz="2000" b="0" i="0" u="none" strike="noStrike" kern="1200" dirty="0" smtClean="0">
                <a:solidFill>
                  <a:schemeClr val="tx1"/>
                </a:solidFill>
                <a:effectLst/>
              </a:rPr>
              <a:t>into a cultivated olive tree, </a:t>
            </a:r>
          </a:p>
          <a:p>
            <a:pPr algn="r"/>
            <a:r>
              <a:rPr lang="en-US" sz="2000" b="0" i="0" u="none" strike="noStrike" kern="1200" dirty="0" smtClean="0">
                <a:solidFill>
                  <a:schemeClr val="tx1"/>
                </a:solidFill>
                <a:effectLst/>
              </a:rPr>
              <a:t>how much more will these, </a:t>
            </a:r>
          </a:p>
          <a:p>
            <a:pPr algn="r"/>
            <a:r>
              <a:rPr lang="en-US" sz="2000" b="0" i="0" u="none" strike="noStrike" kern="1200" dirty="0" smtClean="0">
                <a:solidFill>
                  <a:schemeClr val="tx1"/>
                </a:solidFill>
                <a:effectLst/>
              </a:rPr>
              <a:t>the natural branches, </a:t>
            </a:r>
          </a:p>
          <a:p>
            <a:pPr algn="r"/>
            <a:r>
              <a:rPr lang="en-US" sz="2000" b="0" i="0" u="none" strike="noStrike" kern="1200" dirty="0" smtClean="0">
                <a:solidFill>
                  <a:schemeClr val="tx1"/>
                </a:solidFill>
                <a:effectLst/>
              </a:rPr>
              <a:t>be grafted back into their own olive tree.</a:t>
            </a:r>
            <a:endParaRPr lang="en-US" sz="2000" dirty="0"/>
          </a:p>
        </p:txBody>
      </p:sp>
      <p:sp>
        <p:nvSpPr>
          <p:cNvPr id="4" name="Slide Number Placeholder 3"/>
          <p:cNvSpPr>
            <a:spLocks noGrp="1"/>
          </p:cNvSpPr>
          <p:nvPr>
            <p:ph type="sldNum" sz="quarter" idx="10"/>
          </p:nvPr>
        </p:nvSpPr>
        <p:spPr/>
        <p:txBody>
          <a:bodyPr/>
          <a:lstStyle/>
          <a:p>
            <a:fld id="{16379D0F-BE61-4542-ABAE-4D66825BC318}" type="slidenum">
              <a:rPr lang="en-US" smtClean="0"/>
              <a:t>3</a:t>
            </a:fld>
            <a:endParaRPr lang="en-US"/>
          </a:p>
        </p:txBody>
      </p:sp>
    </p:spTree>
    <p:extLst>
      <p:ext uri="{BB962C8B-B14F-4D97-AF65-F5344CB8AC3E}">
        <p14:creationId xmlns:p14="http://schemas.microsoft.com/office/powerpoint/2010/main" val="2075918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47D8C3-0EDD-4259-A9F4-D2A0A29F5939}" type="slidenum">
              <a:rPr lang="en-US" altLang="en-US">
                <a:solidFill>
                  <a:prstClr val="black"/>
                </a:solidFill>
              </a:rPr>
              <a:pPr/>
              <a:t>5</a:t>
            </a:fld>
            <a:endParaRPr lang="en-US" altLang="en-US">
              <a:solidFill>
                <a:prstClr val="black"/>
              </a:solidFill>
            </a:endParaRPr>
          </a:p>
        </p:txBody>
      </p:sp>
      <p:sp>
        <p:nvSpPr>
          <p:cNvPr id="5122" name="Rectangle 2"/>
          <p:cNvSpPr>
            <a:spLocks noRo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3A28305-76A1-4566-AE68-CA244BC5CD5D}" type="slidenum">
              <a:rPr lang="en-US" altLang="en-US"/>
              <a:pPr/>
              <a:t>‹#›</a:t>
            </a:fld>
            <a:endParaRPr lang="en-US" altLang="en-US"/>
          </a:p>
        </p:txBody>
      </p:sp>
    </p:spTree>
    <p:extLst>
      <p:ext uri="{BB962C8B-B14F-4D97-AF65-F5344CB8AC3E}">
        <p14:creationId xmlns:p14="http://schemas.microsoft.com/office/powerpoint/2010/main" val="3339666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3CF9D8F-F48B-43F1-A0BD-C48CF32DEA6E}" type="slidenum">
              <a:rPr lang="en-US" altLang="en-US"/>
              <a:pPr/>
              <a:t>‹#›</a:t>
            </a:fld>
            <a:endParaRPr lang="en-US" altLang="en-US"/>
          </a:p>
        </p:txBody>
      </p:sp>
    </p:spTree>
    <p:extLst>
      <p:ext uri="{BB962C8B-B14F-4D97-AF65-F5344CB8AC3E}">
        <p14:creationId xmlns:p14="http://schemas.microsoft.com/office/powerpoint/2010/main" val="2027324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858FFB7-DFAD-4FD1-8DA9-AFE9D73E47A5}" type="slidenum">
              <a:rPr lang="en-US" altLang="en-US"/>
              <a:pPr/>
              <a:t>‹#›</a:t>
            </a:fld>
            <a:endParaRPr lang="en-US" altLang="en-US"/>
          </a:p>
        </p:txBody>
      </p:sp>
    </p:spTree>
    <p:extLst>
      <p:ext uri="{BB962C8B-B14F-4D97-AF65-F5344CB8AC3E}">
        <p14:creationId xmlns:p14="http://schemas.microsoft.com/office/powerpoint/2010/main" val="1424301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AEF6E5A-5B20-405E-A9C9-62FD80E10FE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1665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7749D23-9127-4546-AF46-FBC0B7EA9F8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4303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613CFDE-EFD3-4B9E-A363-48869972182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1276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47B37F2-EE1E-43D2-95EE-B7C3D8B7301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69849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83B63972-83D4-4A17-BA8A-FE1228DAAB1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307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43B7CBF-1A87-428C-9D09-D0F01F556C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5641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61CAAE5-12A8-491C-BC63-C6456E93F45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2813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AA8A3CE-BF2C-4648-B2B6-5DB2F64A76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55758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7018C65-DF72-4574-8973-FDC9928DDF6A}" type="slidenum">
              <a:rPr lang="en-US" altLang="en-US"/>
              <a:pPr/>
              <a:t>‹#›</a:t>
            </a:fld>
            <a:endParaRPr lang="en-US" altLang="en-US"/>
          </a:p>
        </p:txBody>
      </p:sp>
    </p:spTree>
    <p:extLst>
      <p:ext uri="{BB962C8B-B14F-4D97-AF65-F5344CB8AC3E}">
        <p14:creationId xmlns:p14="http://schemas.microsoft.com/office/powerpoint/2010/main" val="2137155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180BA5C-2C57-4DC0-AFC5-874280669FD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52094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B5E01C0-EE9E-4AFA-BA7E-56F55C124FA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3523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FBFF92B-CC6F-49DF-A90A-935D23F919F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3290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9A18DC0-60BA-4D6E-B541-539AB90B7B72}" type="slidenum">
              <a:rPr lang="en-US" altLang="en-US"/>
              <a:pPr/>
              <a:t>‹#›</a:t>
            </a:fld>
            <a:endParaRPr lang="en-US" altLang="en-US"/>
          </a:p>
        </p:txBody>
      </p:sp>
    </p:spTree>
    <p:extLst>
      <p:ext uri="{BB962C8B-B14F-4D97-AF65-F5344CB8AC3E}">
        <p14:creationId xmlns:p14="http://schemas.microsoft.com/office/powerpoint/2010/main" val="1229673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FB5E155-BECD-4A3A-856E-09C77DC51F1B}" type="slidenum">
              <a:rPr lang="en-US" altLang="en-US"/>
              <a:pPr/>
              <a:t>‹#›</a:t>
            </a:fld>
            <a:endParaRPr lang="en-US" altLang="en-US"/>
          </a:p>
        </p:txBody>
      </p:sp>
    </p:spTree>
    <p:extLst>
      <p:ext uri="{BB962C8B-B14F-4D97-AF65-F5344CB8AC3E}">
        <p14:creationId xmlns:p14="http://schemas.microsoft.com/office/powerpoint/2010/main" val="83198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D310AFB-07DA-49CE-B4F2-A967C54A35B4}" type="slidenum">
              <a:rPr lang="en-US" altLang="en-US"/>
              <a:pPr/>
              <a:t>‹#›</a:t>
            </a:fld>
            <a:endParaRPr lang="en-US" altLang="en-US"/>
          </a:p>
        </p:txBody>
      </p:sp>
    </p:spTree>
    <p:extLst>
      <p:ext uri="{BB962C8B-B14F-4D97-AF65-F5344CB8AC3E}">
        <p14:creationId xmlns:p14="http://schemas.microsoft.com/office/powerpoint/2010/main" val="3384245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D3D65B5-8ECF-4478-ABB1-C020CB9293D3}" type="slidenum">
              <a:rPr lang="en-US" altLang="en-US"/>
              <a:pPr/>
              <a:t>‹#›</a:t>
            </a:fld>
            <a:endParaRPr lang="en-US" altLang="en-US"/>
          </a:p>
        </p:txBody>
      </p:sp>
    </p:spTree>
    <p:extLst>
      <p:ext uri="{BB962C8B-B14F-4D97-AF65-F5344CB8AC3E}">
        <p14:creationId xmlns:p14="http://schemas.microsoft.com/office/powerpoint/2010/main" val="911875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2FF79463-D956-4C98-BD88-70B7247A298B}" type="slidenum">
              <a:rPr lang="en-US" altLang="en-US"/>
              <a:pPr/>
              <a:t>‹#›</a:t>
            </a:fld>
            <a:endParaRPr lang="en-US" altLang="en-US"/>
          </a:p>
        </p:txBody>
      </p:sp>
    </p:spTree>
    <p:extLst>
      <p:ext uri="{BB962C8B-B14F-4D97-AF65-F5344CB8AC3E}">
        <p14:creationId xmlns:p14="http://schemas.microsoft.com/office/powerpoint/2010/main" val="3620166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482EF81-F478-4215-A3AF-E27FCD0D88FC}" type="slidenum">
              <a:rPr lang="en-US" altLang="en-US"/>
              <a:pPr/>
              <a:t>‹#›</a:t>
            </a:fld>
            <a:endParaRPr lang="en-US" altLang="en-US"/>
          </a:p>
        </p:txBody>
      </p:sp>
    </p:spTree>
    <p:extLst>
      <p:ext uri="{BB962C8B-B14F-4D97-AF65-F5344CB8AC3E}">
        <p14:creationId xmlns:p14="http://schemas.microsoft.com/office/powerpoint/2010/main" val="1659623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B9EBE7F-8CE2-4F17-A765-EA82D88D3609}" type="slidenum">
              <a:rPr lang="en-US" altLang="en-US"/>
              <a:pPr/>
              <a:t>‹#›</a:t>
            </a:fld>
            <a:endParaRPr lang="en-US" altLang="en-US"/>
          </a:p>
        </p:txBody>
      </p:sp>
    </p:spTree>
    <p:extLst>
      <p:ext uri="{BB962C8B-B14F-4D97-AF65-F5344CB8AC3E}">
        <p14:creationId xmlns:p14="http://schemas.microsoft.com/office/powerpoint/2010/main" val="3181649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0D36882-B3B7-4D57-9DD9-430B82C00CF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ltLang="en-US" smtClean="0">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ltLang="en-US" smtClean="0">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fld id="{8720D562-EDF8-4989-9825-7CD80E282F31}" type="slidenum">
              <a:rPr lang="en-US" altLang="en-US" smtClean="0">
                <a:solidFill>
                  <a:srgbClr val="000000"/>
                </a:solidFill>
                <a:latin typeface="Arial" charset="0"/>
              </a:rPr>
              <a:pPr eaLnBrk="1" hangingPunct="1"/>
              <a:t>‹#›</a:t>
            </a:fld>
            <a:endParaRPr lang="en-US" altLang="en-US" smtClean="0">
              <a:solidFill>
                <a:srgbClr val="000000"/>
              </a:solidFill>
              <a:latin typeface="Arial" charset="0"/>
            </a:endParaRPr>
          </a:p>
        </p:txBody>
      </p:sp>
    </p:spTree>
    <p:extLst>
      <p:ext uri="{BB962C8B-B14F-4D97-AF65-F5344CB8AC3E}">
        <p14:creationId xmlns:p14="http://schemas.microsoft.com/office/powerpoint/2010/main" val="1017150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sz="half" idx="1"/>
          </p:nvPr>
        </p:nvSpPr>
        <p:spPr>
          <a:xfrm>
            <a:off x="381000" y="2590800"/>
            <a:ext cx="4114800" cy="3505200"/>
          </a:xfrm>
        </p:spPr>
        <p:txBody>
          <a:bodyPr/>
          <a:lstStyle/>
          <a:p>
            <a:pPr algn="r"/>
            <a:r>
              <a:rPr lang="en-US" altLang="en-US" dirty="0">
                <a:solidFill>
                  <a:schemeClr val="accent1"/>
                </a:solidFill>
                <a:latin typeface="Subway" pitchFamily="2" charset="0"/>
              </a:rPr>
              <a:t>To Be King / Ruler</a:t>
            </a:r>
            <a:endParaRPr lang="en-US" altLang="en-US" sz="3600" dirty="0">
              <a:solidFill>
                <a:schemeClr val="accent1"/>
              </a:solidFill>
              <a:latin typeface="Subway" pitchFamily="2" charset="0"/>
            </a:endParaRPr>
          </a:p>
          <a:p>
            <a:pPr algn="r"/>
            <a:r>
              <a:rPr lang="en-US" altLang="en-US" sz="3600" dirty="0">
                <a:solidFill>
                  <a:schemeClr val="accent1"/>
                </a:solidFill>
                <a:latin typeface="Subway" pitchFamily="2" charset="0"/>
              </a:rPr>
              <a:t>Physical King</a:t>
            </a:r>
          </a:p>
          <a:p>
            <a:pPr algn="r"/>
            <a:r>
              <a:rPr lang="en-US" altLang="en-US" sz="3600" dirty="0">
                <a:solidFill>
                  <a:schemeClr val="accent1"/>
                </a:solidFill>
                <a:latin typeface="Subway" pitchFamily="2" charset="0"/>
              </a:rPr>
              <a:t>Priest</a:t>
            </a:r>
          </a:p>
          <a:p>
            <a:pPr algn="r"/>
            <a:r>
              <a:rPr lang="en-US" altLang="en-US" sz="3600" dirty="0">
                <a:solidFill>
                  <a:schemeClr val="accent1"/>
                </a:solidFill>
                <a:latin typeface="Subway" pitchFamily="2" charset="0"/>
              </a:rPr>
              <a:t>Forever</a:t>
            </a:r>
          </a:p>
          <a:p>
            <a:pPr algn="r"/>
            <a:r>
              <a:rPr lang="en-US" altLang="en-US" sz="3600" dirty="0">
                <a:solidFill>
                  <a:schemeClr val="accent1"/>
                </a:solidFill>
                <a:latin typeface="Subway" pitchFamily="2" charset="0"/>
              </a:rPr>
              <a:t>Prince of </a:t>
            </a:r>
            <a:r>
              <a:rPr lang="en-US" altLang="en-US" sz="3600" dirty="0" smtClean="0">
                <a:solidFill>
                  <a:schemeClr val="accent1"/>
                </a:solidFill>
                <a:latin typeface="Subway" pitchFamily="2" charset="0"/>
              </a:rPr>
              <a:t>Peace</a:t>
            </a:r>
            <a:endParaRPr lang="en-US" altLang="en-US" dirty="0">
              <a:solidFill>
                <a:srgbClr val="FFFF66"/>
              </a:solidFill>
              <a:latin typeface="Subway" pitchFamily="2" charset="0"/>
            </a:endParaRPr>
          </a:p>
        </p:txBody>
      </p:sp>
      <p:sp>
        <p:nvSpPr>
          <p:cNvPr id="2052" name="Rectangle 4"/>
          <p:cNvSpPr>
            <a:spLocks noGrp="1" noChangeArrowheads="1"/>
          </p:cNvSpPr>
          <p:nvPr>
            <p:ph type="body" sz="half" idx="2"/>
          </p:nvPr>
        </p:nvSpPr>
        <p:spPr>
          <a:xfrm>
            <a:off x="4572000" y="2514600"/>
            <a:ext cx="4572000" cy="3581400"/>
          </a:xfrm>
        </p:spPr>
        <p:txBody>
          <a:bodyPr/>
          <a:lstStyle/>
          <a:p>
            <a:r>
              <a:rPr lang="en-US" altLang="en-US" sz="3600" dirty="0">
                <a:solidFill>
                  <a:srgbClr val="FFFF66"/>
                </a:solidFill>
                <a:latin typeface="Subway" pitchFamily="2" charset="0"/>
              </a:rPr>
              <a:t>Servant</a:t>
            </a:r>
          </a:p>
          <a:p>
            <a:r>
              <a:rPr lang="en-US" altLang="en-US" sz="3600" dirty="0">
                <a:solidFill>
                  <a:srgbClr val="FFFF66"/>
                </a:solidFill>
                <a:latin typeface="Subway" pitchFamily="2" charset="0"/>
              </a:rPr>
              <a:t>Spiritual</a:t>
            </a:r>
          </a:p>
          <a:p>
            <a:r>
              <a:rPr lang="en-US" altLang="en-US" sz="3600" dirty="0">
                <a:solidFill>
                  <a:srgbClr val="FFFF66"/>
                </a:solidFill>
                <a:latin typeface="Subway" pitchFamily="2" charset="0"/>
              </a:rPr>
              <a:t>Heb. 5:6</a:t>
            </a:r>
          </a:p>
          <a:p>
            <a:r>
              <a:rPr lang="en-US" altLang="en-US" sz="3600" dirty="0">
                <a:solidFill>
                  <a:srgbClr val="FFFF66"/>
                </a:solidFill>
                <a:latin typeface="Subway" pitchFamily="2" charset="0"/>
              </a:rPr>
              <a:t>Crucified</a:t>
            </a:r>
          </a:p>
          <a:p>
            <a:r>
              <a:rPr lang="en-US" altLang="en-US" sz="3600" dirty="0">
                <a:solidFill>
                  <a:srgbClr val="FFFF66"/>
                </a:solidFill>
                <a:latin typeface="Subway" pitchFamily="2" charset="0"/>
              </a:rPr>
              <a:t>Matt. 10:34</a:t>
            </a:r>
          </a:p>
        </p:txBody>
      </p:sp>
      <p:sp>
        <p:nvSpPr>
          <p:cNvPr id="2053" name="WordArt 5"/>
          <p:cNvSpPr>
            <a:spLocks noChangeArrowheads="1" noChangeShapeType="1" noTextEdit="1"/>
          </p:cNvSpPr>
          <p:nvPr/>
        </p:nvSpPr>
        <p:spPr bwMode="auto">
          <a:xfrm>
            <a:off x="685800" y="1676400"/>
            <a:ext cx="3352800" cy="6858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a:ln w="9525">
                  <a:round/>
                  <a:headEnd/>
                  <a:tailEnd/>
                </a:ln>
                <a:gradFill rotWithShape="0">
                  <a:gsLst>
                    <a:gs pos="0">
                      <a:srgbClr val="FFFFCC"/>
                    </a:gs>
                    <a:gs pos="100000">
                      <a:srgbClr val="FF9999"/>
                    </a:gs>
                  </a:gsLst>
                  <a:lin ang="5400000" scaled="1"/>
                </a:gradFill>
                <a:latin typeface="Subway"/>
              </a:rPr>
              <a:t>Christ</a:t>
            </a:r>
          </a:p>
        </p:txBody>
      </p:sp>
      <p:sp>
        <p:nvSpPr>
          <p:cNvPr id="2054" name="WordArt 6"/>
          <p:cNvSpPr>
            <a:spLocks noChangeArrowheads="1" noChangeShapeType="1" noTextEdit="1"/>
          </p:cNvSpPr>
          <p:nvPr/>
        </p:nvSpPr>
        <p:spPr bwMode="auto">
          <a:xfrm>
            <a:off x="228600" y="228600"/>
            <a:ext cx="8001000" cy="1524000"/>
          </a:xfrm>
          <a:prstGeom prst="rect">
            <a:avLst/>
          </a:prstGeom>
        </p:spPr>
        <p:txBody>
          <a:bodyPr wrap="none" fromWordArt="1">
            <a:prstTxWarp prst="textCurveUp">
              <a:avLst>
                <a:gd name="adj" fmla="val 0"/>
              </a:avLst>
            </a:prstTxWarp>
          </a:bodyPr>
          <a:lstStyle/>
          <a:p>
            <a:pPr algn="ctr"/>
            <a:r>
              <a:rPr lang="fr-FR" sz="3600" kern="10">
                <a:ln w="12700">
                  <a:solidFill>
                    <a:schemeClr val="tx1"/>
                  </a:solidFill>
                  <a:round/>
                  <a:headEnd/>
                  <a:tailEnd/>
                </a:ln>
                <a:solidFill>
                  <a:srgbClr val="FFFF66"/>
                </a:solidFill>
                <a:effectLst>
                  <a:outerShdw dist="45791" dir="2021404" algn="ctr" rotWithShape="0">
                    <a:srgbClr val="808080"/>
                  </a:outerShdw>
                </a:effectLst>
                <a:latin typeface="Arial Black"/>
              </a:rPr>
              <a:t>Paradoxes In Christ</a:t>
            </a:r>
          </a:p>
          <a:p>
            <a:pPr algn="ctr"/>
            <a:r>
              <a:rPr lang="fr-FR" sz="3600" kern="10">
                <a:ln w="12700">
                  <a:solidFill>
                    <a:schemeClr val="tx1"/>
                  </a:solidFill>
                  <a:round/>
                  <a:headEnd/>
                  <a:tailEnd/>
                </a:ln>
                <a:solidFill>
                  <a:srgbClr val="FFFF66"/>
                </a:solidFill>
                <a:effectLst>
                  <a:outerShdw dist="45791" dir="2021404" algn="ctr" rotWithShape="0">
                    <a:srgbClr val="808080"/>
                  </a:outerShdw>
                </a:effectLst>
                <a:latin typeface="Arial Black"/>
              </a:rPr>
              <a:t>Apparent Contradictions</a:t>
            </a:r>
            <a:endParaRPr lang="en-US" sz="3600" kern="10">
              <a:ln w="12700">
                <a:solidFill>
                  <a:schemeClr val="tx1"/>
                </a:solidFill>
                <a:round/>
                <a:headEnd/>
                <a:tailEnd/>
              </a:ln>
              <a:solidFill>
                <a:srgbClr val="FFFF66"/>
              </a:solidFill>
              <a:effectLst>
                <a:outerShdw dist="45791" dir="2021404" algn="ctr" rotWithShape="0">
                  <a:srgbClr val="808080"/>
                </a:outerShdw>
              </a:effectLst>
              <a:latin typeface="Arial Black"/>
            </a:endParaRPr>
          </a:p>
        </p:txBody>
      </p:sp>
      <p:sp>
        <p:nvSpPr>
          <p:cNvPr id="2055" name="WordArt 7"/>
          <p:cNvSpPr>
            <a:spLocks noChangeArrowheads="1" noChangeShapeType="1" noTextEdit="1"/>
          </p:cNvSpPr>
          <p:nvPr/>
        </p:nvSpPr>
        <p:spPr bwMode="auto">
          <a:xfrm>
            <a:off x="4876800" y="1600200"/>
            <a:ext cx="3276600" cy="7620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a:ln w="9525">
                  <a:round/>
                  <a:headEnd/>
                  <a:tailEnd/>
                </a:ln>
                <a:gradFill rotWithShape="0">
                  <a:gsLst>
                    <a:gs pos="0">
                      <a:srgbClr val="FFFFCC"/>
                    </a:gs>
                    <a:gs pos="100000">
                      <a:srgbClr val="FF9999"/>
                    </a:gs>
                  </a:gsLst>
                  <a:lin ang="5400000" scaled="1"/>
                </a:gradFill>
                <a:latin typeface="Subway"/>
              </a:rPr>
              <a:t>Paradox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1000"/>
                                        <p:tgtEl>
                                          <p:spTgt spid="2051">
                                            <p:txEl>
                                              <p:pRg st="0" end="0"/>
                                            </p:txEl>
                                          </p:spTgt>
                                        </p:tgtEl>
                                      </p:cBhvr>
                                    </p:animEffect>
                                    <p:anim calcmode="lin" valueType="num">
                                      <p:cBhvr>
                                        <p:cTn id="8"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052">
                                            <p:txEl>
                                              <p:pRg st="0" end="0"/>
                                            </p:txEl>
                                          </p:spTgt>
                                        </p:tgtEl>
                                        <p:attrNameLst>
                                          <p:attrName>style.visibility</p:attrName>
                                        </p:attrNameLst>
                                      </p:cBhvr>
                                      <p:to>
                                        <p:strVal val="visible"/>
                                      </p:to>
                                    </p:set>
                                    <p:animEffect transition="in" filter="wipe(left)">
                                      <p:cBhvr>
                                        <p:cTn id="14" dur="500"/>
                                        <p:tgtEl>
                                          <p:spTgt spid="205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51">
                                            <p:txEl>
                                              <p:pRg st="1" end="1"/>
                                            </p:txEl>
                                          </p:spTgt>
                                        </p:tgtEl>
                                        <p:attrNameLst>
                                          <p:attrName>style.visibility</p:attrName>
                                        </p:attrNameLst>
                                      </p:cBhvr>
                                      <p:to>
                                        <p:strVal val="visible"/>
                                      </p:to>
                                    </p:set>
                                    <p:animEffect transition="in" filter="fade">
                                      <p:cBhvr>
                                        <p:cTn id="19" dur="1000"/>
                                        <p:tgtEl>
                                          <p:spTgt spid="2051">
                                            <p:txEl>
                                              <p:pRg st="1" end="1"/>
                                            </p:txEl>
                                          </p:spTgt>
                                        </p:tgtEl>
                                      </p:cBhvr>
                                    </p:animEffect>
                                    <p:anim calcmode="lin" valueType="num">
                                      <p:cBhvr>
                                        <p:cTn id="20" dur="1000" fill="hold"/>
                                        <p:tgtEl>
                                          <p:spTgt spid="205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0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52">
                                            <p:txEl>
                                              <p:pRg st="1" end="1"/>
                                            </p:txEl>
                                          </p:spTgt>
                                        </p:tgtEl>
                                        <p:attrNameLst>
                                          <p:attrName>style.visibility</p:attrName>
                                        </p:attrNameLst>
                                      </p:cBhvr>
                                      <p:to>
                                        <p:strVal val="visible"/>
                                      </p:to>
                                    </p:set>
                                    <p:animEffect transition="in" filter="wipe(left)">
                                      <p:cBhvr>
                                        <p:cTn id="26" dur="500"/>
                                        <p:tgtEl>
                                          <p:spTgt spid="205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051">
                                            <p:txEl>
                                              <p:pRg st="2" end="2"/>
                                            </p:txEl>
                                          </p:spTgt>
                                        </p:tgtEl>
                                        <p:attrNameLst>
                                          <p:attrName>style.visibility</p:attrName>
                                        </p:attrNameLst>
                                      </p:cBhvr>
                                      <p:to>
                                        <p:strVal val="visible"/>
                                      </p:to>
                                    </p:set>
                                    <p:animEffect transition="in" filter="fade">
                                      <p:cBhvr>
                                        <p:cTn id="31" dur="1000"/>
                                        <p:tgtEl>
                                          <p:spTgt spid="2051">
                                            <p:txEl>
                                              <p:pRg st="2" end="2"/>
                                            </p:txEl>
                                          </p:spTgt>
                                        </p:tgtEl>
                                      </p:cBhvr>
                                    </p:animEffect>
                                    <p:anim calcmode="lin" valueType="num">
                                      <p:cBhvr>
                                        <p:cTn id="32" dur="1000" fill="hold"/>
                                        <p:tgtEl>
                                          <p:spTgt spid="2051">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0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052">
                                            <p:txEl>
                                              <p:pRg st="2" end="2"/>
                                            </p:txEl>
                                          </p:spTgt>
                                        </p:tgtEl>
                                        <p:attrNameLst>
                                          <p:attrName>style.visibility</p:attrName>
                                        </p:attrNameLst>
                                      </p:cBhvr>
                                      <p:to>
                                        <p:strVal val="visible"/>
                                      </p:to>
                                    </p:set>
                                    <p:animEffect transition="in" filter="wipe(left)">
                                      <p:cBhvr>
                                        <p:cTn id="38" dur="500"/>
                                        <p:tgtEl>
                                          <p:spTgt spid="2052">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051">
                                            <p:txEl>
                                              <p:pRg st="3" end="3"/>
                                            </p:txEl>
                                          </p:spTgt>
                                        </p:tgtEl>
                                        <p:attrNameLst>
                                          <p:attrName>style.visibility</p:attrName>
                                        </p:attrNameLst>
                                      </p:cBhvr>
                                      <p:to>
                                        <p:strVal val="visible"/>
                                      </p:to>
                                    </p:set>
                                    <p:animEffect transition="in" filter="fade">
                                      <p:cBhvr>
                                        <p:cTn id="43" dur="1000"/>
                                        <p:tgtEl>
                                          <p:spTgt spid="2051">
                                            <p:txEl>
                                              <p:pRg st="3" end="3"/>
                                            </p:txEl>
                                          </p:spTgt>
                                        </p:tgtEl>
                                      </p:cBhvr>
                                    </p:animEffect>
                                    <p:anim calcmode="lin" valueType="num">
                                      <p:cBhvr>
                                        <p:cTn id="44" dur="1000" fill="hold"/>
                                        <p:tgtEl>
                                          <p:spTgt spid="2051">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20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052">
                                            <p:txEl>
                                              <p:pRg st="3" end="3"/>
                                            </p:txEl>
                                          </p:spTgt>
                                        </p:tgtEl>
                                        <p:attrNameLst>
                                          <p:attrName>style.visibility</p:attrName>
                                        </p:attrNameLst>
                                      </p:cBhvr>
                                      <p:to>
                                        <p:strVal val="visible"/>
                                      </p:to>
                                    </p:set>
                                    <p:animEffect transition="in" filter="wipe(left)">
                                      <p:cBhvr>
                                        <p:cTn id="50" dur="500"/>
                                        <p:tgtEl>
                                          <p:spTgt spid="2052">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051">
                                            <p:txEl>
                                              <p:pRg st="4" end="4"/>
                                            </p:txEl>
                                          </p:spTgt>
                                        </p:tgtEl>
                                        <p:attrNameLst>
                                          <p:attrName>style.visibility</p:attrName>
                                        </p:attrNameLst>
                                      </p:cBhvr>
                                      <p:to>
                                        <p:strVal val="visible"/>
                                      </p:to>
                                    </p:set>
                                    <p:animEffect transition="in" filter="fade">
                                      <p:cBhvr>
                                        <p:cTn id="55" dur="1000"/>
                                        <p:tgtEl>
                                          <p:spTgt spid="2051">
                                            <p:txEl>
                                              <p:pRg st="4" end="4"/>
                                            </p:txEl>
                                          </p:spTgt>
                                        </p:tgtEl>
                                      </p:cBhvr>
                                    </p:animEffect>
                                    <p:anim calcmode="lin" valueType="num">
                                      <p:cBhvr>
                                        <p:cTn id="56" dur="1000" fill="hold"/>
                                        <p:tgtEl>
                                          <p:spTgt spid="2051">
                                            <p:txEl>
                                              <p:pRg st="4" end="4"/>
                                            </p:txEl>
                                          </p:spTgt>
                                        </p:tgtEl>
                                        <p:attrNameLst>
                                          <p:attrName>ppt_x</p:attrName>
                                        </p:attrNameLst>
                                      </p:cBhvr>
                                      <p:tavLst>
                                        <p:tav tm="0">
                                          <p:val>
                                            <p:strVal val="#ppt_x"/>
                                          </p:val>
                                        </p:tav>
                                        <p:tav tm="100000">
                                          <p:val>
                                            <p:strVal val="#ppt_x"/>
                                          </p:val>
                                        </p:tav>
                                      </p:tavLst>
                                    </p:anim>
                                    <p:anim calcmode="lin" valueType="num">
                                      <p:cBhvr>
                                        <p:cTn id="57" dur="1000" fill="hold"/>
                                        <p:tgtEl>
                                          <p:spTgt spid="20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052">
                                            <p:txEl>
                                              <p:pRg st="4" end="4"/>
                                            </p:txEl>
                                          </p:spTgt>
                                        </p:tgtEl>
                                        <p:attrNameLst>
                                          <p:attrName>style.visibility</p:attrName>
                                        </p:attrNameLst>
                                      </p:cBhvr>
                                      <p:to>
                                        <p:strVal val="visible"/>
                                      </p:to>
                                    </p:set>
                                    <p:animEffect transition="in" filter="wipe(left)">
                                      <p:cBhvr>
                                        <p:cTn id="62" dur="500"/>
                                        <p:tgtEl>
                                          <p:spTgt spid="205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uiExpand="1" build="p"/>
      <p:bldP spid="205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228600"/>
            <a:ext cx="7772400" cy="1143000"/>
          </a:xfrm>
          <a:solidFill>
            <a:srgbClr val="FFC000"/>
          </a:solidFill>
        </p:spPr>
        <p:txBody>
          <a:bodyPr/>
          <a:lstStyle/>
          <a:p>
            <a:r>
              <a:rPr lang="en-US" altLang="en-US" sz="5400" dirty="0">
                <a:solidFill>
                  <a:srgbClr val="003399"/>
                </a:solidFill>
                <a:effectLst>
                  <a:outerShdw blurRad="38100" dist="38100" dir="2700000" algn="tl">
                    <a:srgbClr val="000000">
                      <a:alpha val="43137"/>
                    </a:srgbClr>
                  </a:outerShdw>
                </a:effectLst>
                <a:latin typeface="Cooper Black" panose="0208090404030B020404" pitchFamily="18" charset="0"/>
              </a:rPr>
              <a:t>From the Teaching</a:t>
            </a:r>
            <a:endParaRPr lang="en-US" altLang="en-US" sz="5400" dirty="0">
              <a:solidFill>
                <a:srgbClr val="FFFF66"/>
              </a:solidFill>
              <a:effectLst>
                <a:outerShdw blurRad="38100" dist="38100" dir="2700000" algn="tl">
                  <a:srgbClr val="000000">
                    <a:alpha val="43137"/>
                  </a:srgbClr>
                </a:outerShdw>
              </a:effectLst>
              <a:latin typeface="Cooper Black" panose="0208090404030B020404" pitchFamily="18" charset="0"/>
            </a:endParaRPr>
          </a:p>
        </p:txBody>
      </p:sp>
      <p:sp>
        <p:nvSpPr>
          <p:cNvPr id="3075" name="Rectangle 3"/>
          <p:cNvSpPr>
            <a:spLocks noGrp="1" noChangeArrowheads="1"/>
          </p:cNvSpPr>
          <p:nvPr>
            <p:ph type="body" sz="half" idx="1"/>
          </p:nvPr>
        </p:nvSpPr>
        <p:spPr>
          <a:xfrm>
            <a:off x="0" y="1447800"/>
            <a:ext cx="4038600" cy="5410200"/>
          </a:xfrm>
        </p:spPr>
        <p:txBody>
          <a:bodyPr/>
          <a:lstStyle/>
          <a:p>
            <a:pPr algn="r"/>
            <a:r>
              <a:rPr lang="en-US" altLang="en-US" sz="3600" b="1" dirty="0">
                <a:solidFill>
                  <a:srgbClr val="CC0000"/>
                </a:solidFill>
                <a:latin typeface="Subway" pitchFamily="2" charset="0"/>
              </a:rPr>
              <a:t>Unity </a:t>
            </a:r>
            <a:r>
              <a:rPr lang="en-US" altLang="en-US" b="1" dirty="0">
                <a:solidFill>
                  <a:srgbClr val="CC0000"/>
                </a:solidFill>
                <a:latin typeface="Subway" pitchFamily="2" charset="0"/>
              </a:rPr>
              <a:t>Jn. 17:20-21</a:t>
            </a:r>
            <a:endParaRPr lang="en-US" altLang="en-US" sz="3600" b="1" dirty="0">
              <a:solidFill>
                <a:srgbClr val="CC0000"/>
              </a:solidFill>
              <a:latin typeface="Subway" pitchFamily="2" charset="0"/>
            </a:endParaRPr>
          </a:p>
          <a:p>
            <a:pPr algn="r"/>
            <a:r>
              <a:rPr lang="en-US" altLang="en-US" sz="3600" b="1" dirty="0">
                <a:solidFill>
                  <a:srgbClr val="CC0000"/>
                </a:solidFill>
                <a:latin typeface="Subway" pitchFamily="2" charset="0"/>
              </a:rPr>
              <a:t>Eph. 2:9</a:t>
            </a:r>
          </a:p>
          <a:p>
            <a:pPr algn="r"/>
            <a:r>
              <a:rPr lang="en-US" altLang="en-US" sz="3600" b="1" dirty="0">
                <a:solidFill>
                  <a:srgbClr val="CC0000"/>
                </a:solidFill>
                <a:latin typeface="Subway" pitchFamily="2" charset="0"/>
              </a:rPr>
              <a:t>To Be First</a:t>
            </a:r>
          </a:p>
          <a:p>
            <a:pPr algn="r"/>
            <a:r>
              <a:rPr lang="en-US" altLang="en-US" sz="3600" b="1" dirty="0">
                <a:solidFill>
                  <a:srgbClr val="CC0000"/>
                </a:solidFill>
                <a:latin typeface="Subway" pitchFamily="2" charset="0"/>
              </a:rPr>
              <a:t>Save Life</a:t>
            </a:r>
          </a:p>
          <a:p>
            <a:pPr algn="r"/>
            <a:r>
              <a:rPr lang="en-US" altLang="en-US" sz="3600" b="1" dirty="0">
                <a:solidFill>
                  <a:srgbClr val="CC0000"/>
                </a:solidFill>
                <a:latin typeface="Subway" pitchFamily="2" charset="0"/>
              </a:rPr>
              <a:t>Free</a:t>
            </a:r>
          </a:p>
          <a:p>
            <a:pPr algn="r"/>
            <a:r>
              <a:rPr lang="en-US" altLang="en-US" sz="3200" b="1" dirty="0">
                <a:solidFill>
                  <a:srgbClr val="CC0000"/>
                </a:solidFill>
                <a:latin typeface="Subway" pitchFamily="2" charset="0"/>
              </a:rPr>
              <a:t>All </a:t>
            </a:r>
            <a:r>
              <a:rPr lang="en-US" altLang="en-US" sz="3200" b="1" dirty="0" smtClean="0">
                <a:solidFill>
                  <a:srgbClr val="CC0000"/>
                </a:solidFill>
                <a:latin typeface="Subway" pitchFamily="2" charset="0"/>
              </a:rPr>
              <a:t>Good  </a:t>
            </a:r>
            <a:r>
              <a:rPr lang="en-US" altLang="en-US" sz="2000" b="1" dirty="0" smtClean="0">
                <a:solidFill>
                  <a:srgbClr val="CC0000"/>
                </a:solidFill>
                <a:latin typeface="Subway" pitchFamily="2" charset="0"/>
              </a:rPr>
              <a:t>Rom. 8:28</a:t>
            </a:r>
            <a:endParaRPr lang="en-US" altLang="en-US" sz="1800" b="1" dirty="0">
              <a:solidFill>
                <a:srgbClr val="CC0000"/>
              </a:solidFill>
              <a:latin typeface="Subway" pitchFamily="2" charset="0"/>
            </a:endParaRPr>
          </a:p>
          <a:p>
            <a:pPr algn="r"/>
            <a:r>
              <a:rPr lang="en-US" altLang="en-US" sz="3600" b="1" dirty="0">
                <a:solidFill>
                  <a:srgbClr val="CC0000"/>
                </a:solidFill>
                <a:latin typeface="Subway" pitchFamily="2" charset="0"/>
              </a:rPr>
              <a:t>Belief</a:t>
            </a:r>
          </a:p>
        </p:txBody>
      </p:sp>
      <p:sp>
        <p:nvSpPr>
          <p:cNvPr id="3076" name="Rectangle 4"/>
          <p:cNvSpPr>
            <a:spLocks noGrp="1" noChangeArrowheads="1"/>
          </p:cNvSpPr>
          <p:nvPr>
            <p:ph type="body" sz="half" idx="2"/>
          </p:nvPr>
        </p:nvSpPr>
        <p:spPr>
          <a:xfrm>
            <a:off x="4114800" y="1447800"/>
            <a:ext cx="5029200" cy="4953000"/>
          </a:xfrm>
        </p:spPr>
        <p:txBody>
          <a:bodyPr/>
          <a:lstStyle/>
          <a:p>
            <a:r>
              <a:rPr lang="en-US" altLang="en-US" sz="3600" dirty="0">
                <a:solidFill>
                  <a:srgbClr val="FFFF66"/>
                </a:solidFill>
                <a:latin typeface="Subway" pitchFamily="2" charset="0"/>
              </a:rPr>
              <a:t>Factions 1 Cor. 11:19</a:t>
            </a:r>
          </a:p>
          <a:p>
            <a:r>
              <a:rPr lang="en-US" altLang="en-US" sz="3600" dirty="0">
                <a:solidFill>
                  <a:srgbClr val="FFFF66"/>
                </a:solidFill>
                <a:latin typeface="Subway" pitchFamily="2" charset="0"/>
              </a:rPr>
              <a:t>Phil. 2:12</a:t>
            </a:r>
          </a:p>
          <a:p>
            <a:r>
              <a:rPr lang="en-US" altLang="en-US" sz="3600" dirty="0">
                <a:solidFill>
                  <a:srgbClr val="FFFF66"/>
                </a:solidFill>
                <a:latin typeface="Subway" pitchFamily="2" charset="0"/>
              </a:rPr>
              <a:t>Mark 9:33-35</a:t>
            </a:r>
          </a:p>
          <a:p>
            <a:r>
              <a:rPr lang="en-US" altLang="en-US" sz="3600" dirty="0">
                <a:solidFill>
                  <a:srgbClr val="FFFF66"/>
                </a:solidFill>
                <a:latin typeface="Subway" pitchFamily="2" charset="0"/>
              </a:rPr>
              <a:t>Lose Life Gal. 2:20</a:t>
            </a:r>
          </a:p>
          <a:p>
            <a:r>
              <a:rPr lang="en-US" altLang="en-US" sz="3600" dirty="0">
                <a:solidFill>
                  <a:srgbClr val="FFFF66"/>
                </a:solidFill>
                <a:latin typeface="Subway" pitchFamily="2" charset="0"/>
              </a:rPr>
              <a:t>Eph. 6:9; Rom 6:16f</a:t>
            </a:r>
          </a:p>
          <a:p>
            <a:r>
              <a:rPr lang="en-US" altLang="en-US" sz="3600" dirty="0">
                <a:solidFill>
                  <a:srgbClr val="FFFF66"/>
                </a:solidFill>
                <a:latin typeface="Subway" pitchFamily="2" charset="0"/>
              </a:rPr>
              <a:t>Persecuted James 1:2</a:t>
            </a:r>
          </a:p>
          <a:p>
            <a:r>
              <a:rPr lang="en-US" altLang="en-US" sz="3600" dirty="0">
                <a:solidFill>
                  <a:srgbClr val="FFFF66"/>
                </a:solidFill>
                <a:latin typeface="Subway" pitchFamily="2" charset="0"/>
              </a:rPr>
              <a:t>Matt. 7:21; James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wipe(left)">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76">
                                            <p:txEl>
                                              <p:pRg st="0" end="0"/>
                                            </p:txEl>
                                          </p:spTgt>
                                        </p:tgtEl>
                                        <p:attrNameLst>
                                          <p:attrName>style.visibility</p:attrName>
                                        </p:attrNameLst>
                                      </p:cBhvr>
                                      <p:to>
                                        <p:strVal val="visible"/>
                                      </p:to>
                                    </p:set>
                                    <p:animEffect transition="in" filter="wipe(left)">
                                      <p:cBhvr>
                                        <p:cTn id="12" dur="500"/>
                                        <p:tgtEl>
                                          <p:spTgt spid="307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Effect transition="in" filter="wipe(left)">
                                      <p:cBhvr>
                                        <p:cTn id="17" dur="500"/>
                                        <p:tgtEl>
                                          <p:spTgt spid="307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076">
                                            <p:txEl>
                                              <p:pRg st="1" end="1"/>
                                            </p:txEl>
                                          </p:spTgt>
                                        </p:tgtEl>
                                        <p:attrNameLst>
                                          <p:attrName>style.visibility</p:attrName>
                                        </p:attrNameLst>
                                      </p:cBhvr>
                                      <p:to>
                                        <p:strVal val="visible"/>
                                      </p:to>
                                    </p:set>
                                    <p:animEffect transition="in" filter="wipe(left)">
                                      <p:cBhvr>
                                        <p:cTn id="22" dur="500"/>
                                        <p:tgtEl>
                                          <p:spTgt spid="307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075">
                                            <p:txEl>
                                              <p:pRg st="2" end="2"/>
                                            </p:txEl>
                                          </p:spTgt>
                                        </p:tgtEl>
                                        <p:attrNameLst>
                                          <p:attrName>style.visibility</p:attrName>
                                        </p:attrNameLst>
                                      </p:cBhvr>
                                      <p:to>
                                        <p:strVal val="visible"/>
                                      </p:to>
                                    </p:set>
                                    <p:animEffect transition="in" filter="wipe(left)">
                                      <p:cBhvr>
                                        <p:cTn id="27" dur="500"/>
                                        <p:tgtEl>
                                          <p:spTgt spid="307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076">
                                            <p:txEl>
                                              <p:pRg st="2" end="2"/>
                                            </p:txEl>
                                          </p:spTgt>
                                        </p:tgtEl>
                                        <p:attrNameLst>
                                          <p:attrName>style.visibility</p:attrName>
                                        </p:attrNameLst>
                                      </p:cBhvr>
                                      <p:to>
                                        <p:strVal val="visible"/>
                                      </p:to>
                                    </p:set>
                                    <p:animEffect transition="in" filter="wipe(left)">
                                      <p:cBhvr>
                                        <p:cTn id="32" dur="500"/>
                                        <p:tgtEl>
                                          <p:spTgt spid="307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075">
                                            <p:txEl>
                                              <p:pRg st="3" end="3"/>
                                            </p:txEl>
                                          </p:spTgt>
                                        </p:tgtEl>
                                        <p:attrNameLst>
                                          <p:attrName>style.visibility</p:attrName>
                                        </p:attrNameLst>
                                      </p:cBhvr>
                                      <p:to>
                                        <p:strVal val="visible"/>
                                      </p:to>
                                    </p:set>
                                    <p:animEffect transition="in" filter="wipe(left)">
                                      <p:cBhvr>
                                        <p:cTn id="37" dur="500"/>
                                        <p:tgtEl>
                                          <p:spTgt spid="307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076">
                                            <p:txEl>
                                              <p:pRg st="3" end="3"/>
                                            </p:txEl>
                                          </p:spTgt>
                                        </p:tgtEl>
                                        <p:attrNameLst>
                                          <p:attrName>style.visibility</p:attrName>
                                        </p:attrNameLst>
                                      </p:cBhvr>
                                      <p:to>
                                        <p:strVal val="visible"/>
                                      </p:to>
                                    </p:set>
                                    <p:animEffect transition="in" filter="wipe(left)">
                                      <p:cBhvr>
                                        <p:cTn id="42" dur="500"/>
                                        <p:tgtEl>
                                          <p:spTgt spid="307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075">
                                            <p:txEl>
                                              <p:pRg st="4" end="4"/>
                                            </p:txEl>
                                          </p:spTgt>
                                        </p:tgtEl>
                                        <p:attrNameLst>
                                          <p:attrName>style.visibility</p:attrName>
                                        </p:attrNameLst>
                                      </p:cBhvr>
                                      <p:to>
                                        <p:strVal val="visible"/>
                                      </p:to>
                                    </p:set>
                                    <p:animEffect transition="in" filter="wipe(left)">
                                      <p:cBhvr>
                                        <p:cTn id="47" dur="500"/>
                                        <p:tgtEl>
                                          <p:spTgt spid="307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076">
                                            <p:txEl>
                                              <p:pRg st="4" end="4"/>
                                            </p:txEl>
                                          </p:spTgt>
                                        </p:tgtEl>
                                        <p:attrNameLst>
                                          <p:attrName>style.visibility</p:attrName>
                                        </p:attrNameLst>
                                      </p:cBhvr>
                                      <p:to>
                                        <p:strVal val="visible"/>
                                      </p:to>
                                    </p:set>
                                    <p:animEffect transition="in" filter="wipe(left)">
                                      <p:cBhvr>
                                        <p:cTn id="52" dur="500"/>
                                        <p:tgtEl>
                                          <p:spTgt spid="3076">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075">
                                            <p:txEl>
                                              <p:pRg st="5" end="5"/>
                                            </p:txEl>
                                          </p:spTgt>
                                        </p:tgtEl>
                                        <p:attrNameLst>
                                          <p:attrName>style.visibility</p:attrName>
                                        </p:attrNameLst>
                                      </p:cBhvr>
                                      <p:to>
                                        <p:strVal val="visible"/>
                                      </p:to>
                                    </p:set>
                                    <p:animEffect transition="in" filter="wipe(left)">
                                      <p:cBhvr>
                                        <p:cTn id="57" dur="500"/>
                                        <p:tgtEl>
                                          <p:spTgt spid="3075">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076">
                                            <p:txEl>
                                              <p:pRg st="5" end="5"/>
                                            </p:txEl>
                                          </p:spTgt>
                                        </p:tgtEl>
                                        <p:attrNameLst>
                                          <p:attrName>style.visibility</p:attrName>
                                        </p:attrNameLst>
                                      </p:cBhvr>
                                      <p:to>
                                        <p:strVal val="visible"/>
                                      </p:to>
                                    </p:set>
                                    <p:animEffect transition="in" filter="wipe(left)">
                                      <p:cBhvr>
                                        <p:cTn id="62" dur="500"/>
                                        <p:tgtEl>
                                          <p:spTgt spid="3076">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075">
                                            <p:txEl>
                                              <p:pRg st="6" end="6"/>
                                            </p:txEl>
                                          </p:spTgt>
                                        </p:tgtEl>
                                        <p:attrNameLst>
                                          <p:attrName>style.visibility</p:attrName>
                                        </p:attrNameLst>
                                      </p:cBhvr>
                                      <p:to>
                                        <p:strVal val="visible"/>
                                      </p:to>
                                    </p:set>
                                    <p:animEffect transition="in" filter="wipe(left)">
                                      <p:cBhvr>
                                        <p:cTn id="67" dur="500"/>
                                        <p:tgtEl>
                                          <p:spTgt spid="3075">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076">
                                            <p:txEl>
                                              <p:pRg st="6" end="6"/>
                                            </p:txEl>
                                          </p:spTgt>
                                        </p:tgtEl>
                                        <p:attrNameLst>
                                          <p:attrName>style.visibility</p:attrName>
                                        </p:attrNameLst>
                                      </p:cBhvr>
                                      <p:to>
                                        <p:strVal val="visible"/>
                                      </p:to>
                                    </p:set>
                                    <p:animEffect transition="in" filter="wipe(left)">
                                      <p:cBhvr>
                                        <p:cTn id="72" dur="500"/>
                                        <p:tgtEl>
                                          <p:spTgt spid="307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solidFill>
                  <a:srgbClr val="66FF33"/>
                </a:solidFill>
                <a:latin typeface="Cooper Black" panose="0208090404030B020404" pitchFamily="18" charset="0"/>
              </a:rPr>
              <a:t>Goodness</a:t>
            </a:r>
            <a:r>
              <a:rPr lang="en-US" sz="5400" dirty="0" smtClean="0">
                <a:solidFill>
                  <a:schemeClr val="bg1"/>
                </a:solidFill>
                <a:latin typeface="Cooper Black" panose="0208090404030B020404" pitchFamily="18" charset="0"/>
              </a:rPr>
              <a:t> vs. </a:t>
            </a:r>
            <a:r>
              <a:rPr lang="en-US" sz="5400" dirty="0" smtClean="0">
                <a:solidFill>
                  <a:srgbClr val="C00000"/>
                </a:solidFill>
                <a:latin typeface="Cooper Black" panose="0208090404030B020404" pitchFamily="18" charset="0"/>
              </a:rPr>
              <a:t>Severity </a:t>
            </a:r>
            <a:endParaRPr lang="en-US" sz="5400" dirty="0">
              <a:solidFill>
                <a:srgbClr val="C00000"/>
              </a:solidFill>
              <a:latin typeface="Cooper Black" panose="0208090404030B020404" pitchFamily="18" charset="0"/>
            </a:endParaRPr>
          </a:p>
        </p:txBody>
      </p:sp>
      <p:sp>
        <p:nvSpPr>
          <p:cNvPr id="5" name="Content Placeholder 4"/>
          <p:cNvSpPr>
            <a:spLocks noGrp="1"/>
          </p:cNvSpPr>
          <p:nvPr>
            <p:ph idx="1"/>
          </p:nvPr>
        </p:nvSpPr>
        <p:spPr>
          <a:xfrm>
            <a:off x="0" y="3124200"/>
            <a:ext cx="9144000" cy="2971800"/>
          </a:xfrm>
        </p:spPr>
        <p:txBody>
          <a:bodyPr/>
          <a:lstStyle/>
          <a:p>
            <a:pPr marL="0" indent="0" algn="ctr">
              <a:buNone/>
            </a:pPr>
            <a:r>
              <a:rPr lang="en-US" sz="6600" dirty="0" smtClean="0">
                <a:solidFill>
                  <a:srgbClr val="66FF33"/>
                </a:solidFill>
                <a:effectLst>
                  <a:outerShdw blurRad="38100" dist="38100" dir="2700000" algn="tl">
                    <a:srgbClr val="000000">
                      <a:alpha val="43137"/>
                    </a:srgbClr>
                  </a:outerShdw>
                </a:effectLst>
                <a:latin typeface="Arial Rounded MT Bold" panose="020F0704030504030204" pitchFamily="34" charset="0"/>
              </a:rPr>
              <a:t>Romans 11:22-24</a:t>
            </a:r>
            <a:endParaRPr lang="en-US" sz="6600" dirty="0">
              <a:solidFill>
                <a:srgbClr val="66FF33"/>
              </a:solidFill>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308438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endParaRPr lang="en-US" altLang="en-US"/>
          </a:p>
        </p:txBody>
      </p:sp>
      <p:sp>
        <p:nvSpPr>
          <p:cNvPr id="2051" name="Rectangle 3"/>
          <p:cNvSpPr>
            <a:spLocks noGrp="1" noChangeArrowheads="1"/>
          </p:cNvSpPr>
          <p:nvPr>
            <p:ph type="subTitle" idx="1"/>
          </p:nvPr>
        </p:nvSpPr>
        <p:spPr/>
        <p:txBody>
          <a:bodyPr/>
          <a:lstStyle/>
          <a:p>
            <a:endParaRPr lang="en-US" altLang="en-US"/>
          </a:p>
        </p:txBody>
      </p:sp>
    </p:spTree>
    <p:extLst>
      <p:ext uri="{BB962C8B-B14F-4D97-AF65-F5344CB8AC3E}">
        <p14:creationId xmlns:p14="http://schemas.microsoft.com/office/powerpoint/2010/main" val="3408179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spect="1" noChangeArrowheads="1"/>
          </p:cNvSpPr>
          <p:nvPr>
            <p:ph type="title"/>
          </p:nvPr>
        </p:nvSpPr>
        <p:spPr>
          <a:xfrm>
            <a:off x="1492250" y="274638"/>
            <a:ext cx="7194550" cy="788987"/>
          </a:xfrm>
          <a:noFill/>
        </p:spPr>
        <p:txBody>
          <a:bodyPr wrap="none"/>
          <a:lstStyle/>
          <a:p>
            <a:r>
              <a:rPr lang="en-US" altLang="en-US" sz="6600">
                <a:solidFill>
                  <a:srgbClr val="FFFF66"/>
                </a:solidFill>
              </a:rPr>
              <a:t>Salvation - Adopted</a:t>
            </a:r>
          </a:p>
        </p:txBody>
      </p:sp>
      <p:sp>
        <p:nvSpPr>
          <p:cNvPr id="3075" name="Text Box 3" descr="Recycled paper"/>
          <p:cNvSpPr txBox="1">
            <a:spLocks noChangeAspect="1" noChangeArrowheads="1"/>
          </p:cNvSpPr>
          <p:nvPr/>
        </p:nvSpPr>
        <p:spPr bwMode="auto">
          <a:xfrm>
            <a:off x="0" y="5638800"/>
            <a:ext cx="7696200" cy="914400"/>
          </a:xfrm>
          <a:prstGeom prst="rect">
            <a:avLst/>
          </a:prstGeom>
          <a:blipFill dpi="0" rotWithShape="1">
            <a:blip r:embed="rId3"/>
            <a:srcRect/>
            <a:tile tx="0" ty="0" sx="100000" sy="100000" flip="none" algn="tl"/>
          </a:blipFill>
          <a:ln>
            <a:noFill/>
          </a:ln>
          <a:effectLst/>
          <a:scene3d>
            <a:camera prst="legacyObliqueTopRight"/>
            <a:lightRig rig="legacyFlat3" dir="b"/>
          </a:scene3d>
          <a:sp3d extrusionH="3630600" prstMaterial="legacyMatte">
            <a:bevelT w="13500" h="13500" prst="angle"/>
            <a:bevelB w="13500" h="13500" prst="angle"/>
            <a:extrusionClr>
              <a:srgbClr val="FFFFFF"/>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flatTx/>
          </a:bodyPr>
          <a:lstStyle/>
          <a:p>
            <a:pPr algn="ctr">
              <a:spcBef>
                <a:spcPct val="50000"/>
              </a:spcBef>
            </a:pPr>
            <a:r>
              <a:rPr lang="en-US" altLang="en-US" sz="5400" b="1" smtClean="0">
                <a:solidFill>
                  <a:srgbClr val="333399"/>
                </a:solidFill>
                <a:latin typeface="Arial Narrow" pitchFamily="34" charset="0"/>
              </a:rPr>
              <a:t>Believe In Him Heb. 11:6</a:t>
            </a:r>
          </a:p>
        </p:txBody>
      </p:sp>
      <p:sp>
        <p:nvSpPr>
          <p:cNvPr id="3076" name="Text Box 4" descr="Recycled paper"/>
          <p:cNvSpPr txBox="1">
            <a:spLocks noChangeAspect="1" noChangeArrowheads="1"/>
          </p:cNvSpPr>
          <p:nvPr/>
        </p:nvSpPr>
        <p:spPr bwMode="auto">
          <a:xfrm>
            <a:off x="381000" y="4452938"/>
            <a:ext cx="7696200" cy="823912"/>
          </a:xfrm>
          <a:prstGeom prst="rect">
            <a:avLst/>
          </a:prstGeom>
          <a:blipFill dpi="0" rotWithShape="1">
            <a:blip r:embed="rId3"/>
            <a:srcRect/>
            <a:tile tx="0" ty="0" sx="100000" sy="100000" flip="none" algn="tl"/>
          </a:blipFill>
          <a:ln>
            <a:noFill/>
          </a:ln>
          <a:effectLst/>
          <a:scene3d>
            <a:camera prst="legacyObliqueTopRight"/>
            <a:lightRig rig="legacyFlat3" dir="b"/>
          </a:scene3d>
          <a:sp3d extrusionH="2513000" prstMaterial="legacyMatte">
            <a:bevelT w="13500" h="13500" prst="angle"/>
            <a:bevelB w="13500" h="13500" prst="angle"/>
            <a:extrusionClr>
              <a:srgbClr val="FFFFFF"/>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flatTx/>
          </a:bodyPr>
          <a:lstStyle/>
          <a:p>
            <a:pPr algn="ctr">
              <a:spcBef>
                <a:spcPct val="50000"/>
              </a:spcBef>
            </a:pPr>
            <a:r>
              <a:rPr lang="en-US" altLang="en-US" sz="4800" b="1" smtClean="0">
                <a:solidFill>
                  <a:srgbClr val="333399"/>
                </a:solidFill>
                <a:latin typeface="Arial Narrow" pitchFamily="34" charset="0"/>
              </a:rPr>
              <a:t>Godly Sorrow 2 Cor.7:10</a:t>
            </a:r>
          </a:p>
        </p:txBody>
      </p:sp>
      <p:sp>
        <p:nvSpPr>
          <p:cNvPr id="3077" name="Text Box 5" descr="Recycled paper"/>
          <p:cNvSpPr txBox="1">
            <a:spLocks noChangeAspect="1" noChangeArrowheads="1"/>
          </p:cNvSpPr>
          <p:nvPr/>
        </p:nvSpPr>
        <p:spPr bwMode="auto">
          <a:xfrm>
            <a:off x="685800" y="3348038"/>
            <a:ext cx="7696200" cy="823912"/>
          </a:xfrm>
          <a:prstGeom prst="rect">
            <a:avLst/>
          </a:prstGeom>
          <a:blipFill dpi="0" rotWithShape="1">
            <a:blip r:embed="rId3"/>
            <a:srcRect/>
            <a:tile tx="0" ty="0" sx="100000" sy="100000" flip="none" algn="tl"/>
          </a:blipFill>
          <a:ln>
            <a:noFill/>
          </a:ln>
          <a:effectLst/>
          <a:scene3d>
            <a:camera prst="legacyObliqueTopRight"/>
            <a:lightRig rig="legacyFlat3" dir="b"/>
          </a:scene3d>
          <a:sp3d extrusionH="1674800" prstMaterial="legacyMatte">
            <a:bevelT w="13500" h="13500" prst="angle"/>
            <a:bevelB w="13500" h="13500" prst="angle"/>
            <a:extrusionClr>
              <a:srgbClr val="FFFFFF"/>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flatTx/>
          </a:bodyPr>
          <a:lstStyle/>
          <a:p>
            <a:pPr algn="ctr">
              <a:spcBef>
                <a:spcPct val="50000"/>
              </a:spcBef>
            </a:pPr>
            <a:r>
              <a:rPr lang="en-US" altLang="en-US" sz="4800" b="1" smtClean="0">
                <a:solidFill>
                  <a:srgbClr val="333399"/>
                </a:solidFill>
                <a:latin typeface="Arial Narrow" pitchFamily="34" charset="0"/>
              </a:rPr>
              <a:t>Turn from Sin (repent)</a:t>
            </a:r>
          </a:p>
        </p:txBody>
      </p:sp>
      <p:sp>
        <p:nvSpPr>
          <p:cNvPr id="3078" name="Text Box 6" descr="Recycled paper"/>
          <p:cNvSpPr txBox="1">
            <a:spLocks noChangeAspect="1" noChangeArrowheads="1"/>
          </p:cNvSpPr>
          <p:nvPr/>
        </p:nvSpPr>
        <p:spPr bwMode="auto">
          <a:xfrm>
            <a:off x="971550" y="2262188"/>
            <a:ext cx="7696200" cy="823912"/>
          </a:xfrm>
          <a:prstGeom prst="rect">
            <a:avLst/>
          </a:prstGeom>
          <a:blipFill dpi="0" rotWithShape="1">
            <a:blip r:embed="rId3"/>
            <a:srcRect/>
            <a:tile tx="0" ty="0" sx="100000" sy="100000" flip="none" algn="tl"/>
          </a:blipFill>
          <a:ln>
            <a:noFill/>
          </a:ln>
          <a:effectLst/>
          <a:scene3d>
            <a:camera prst="legacyObliqueTopRight"/>
            <a:lightRig rig="legacyFlat3" dir="b"/>
          </a:scene3d>
          <a:sp3d extrusionH="887400" prstMaterial="legacyMatte">
            <a:bevelT w="13500" h="13500" prst="angle"/>
            <a:bevelB w="13500" h="13500" prst="angle"/>
            <a:extrusionClr>
              <a:srgbClr val="FFFFFF"/>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flatTx/>
          </a:bodyPr>
          <a:lstStyle/>
          <a:p>
            <a:pPr algn="ctr">
              <a:spcBef>
                <a:spcPct val="50000"/>
              </a:spcBef>
            </a:pPr>
            <a:r>
              <a:rPr lang="en-US" altLang="en-US" sz="4800" b="1" smtClean="0">
                <a:solidFill>
                  <a:srgbClr val="333399"/>
                </a:solidFill>
                <a:latin typeface="Arial Narrow" pitchFamily="34" charset="0"/>
              </a:rPr>
              <a:t>Confess Faith Rom. 10:10</a:t>
            </a:r>
          </a:p>
        </p:txBody>
      </p:sp>
      <p:sp>
        <p:nvSpPr>
          <p:cNvPr id="3079" name="Text Box 7" descr="Water droplets"/>
          <p:cNvSpPr txBox="1">
            <a:spLocks noChangeAspect="1" noChangeArrowheads="1"/>
          </p:cNvSpPr>
          <p:nvPr/>
        </p:nvSpPr>
        <p:spPr bwMode="auto">
          <a:xfrm>
            <a:off x="1276350" y="1143000"/>
            <a:ext cx="7696200" cy="823913"/>
          </a:xfrm>
          <a:prstGeom prst="rect">
            <a:avLst/>
          </a:prstGeom>
          <a:blipFill dpi="0" rotWithShape="1">
            <a:blip r:embed="rId4"/>
            <a:srcRect/>
            <a:tile tx="0" ty="0" sx="100000" sy="100000" flip="none" algn="tl"/>
          </a:blipFill>
          <a:ln>
            <a:noFill/>
          </a:ln>
          <a:effectLst/>
          <a:scene3d>
            <a:camera prst="legacyObliqueTopRight"/>
            <a:lightRig rig="legacyFlat3" dir="b"/>
          </a:scene3d>
          <a:sp3d prstMaterial="legacyMatte">
            <a:bevelT w="13500" h="13500" prst="angle"/>
            <a:bevelB w="13500" h="13500" prst="angle"/>
            <a:extrusionClr>
              <a:srgbClr val="CCFFFF"/>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flatTx/>
          </a:bodyPr>
          <a:lstStyle/>
          <a:p>
            <a:pPr algn="ctr">
              <a:spcBef>
                <a:spcPct val="50000"/>
              </a:spcBef>
            </a:pPr>
            <a:r>
              <a:rPr lang="en-US" altLang="en-US" sz="4800" b="1" smtClean="0">
                <a:solidFill>
                  <a:srgbClr val="333399"/>
                </a:solidFill>
                <a:latin typeface="Arial Narrow" pitchFamily="34" charset="0"/>
              </a:rPr>
              <a:t>Baptized Into Christ Rom. 6:3</a:t>
            </a:r>
          </a:p>
        </p:txBody>
      </p:sp>
    </p:spTree>
    <p:extLst>
      <p:ext uri="{BB962C8B-B14F-4D97-AF65-F5344CB8AC3E}">
        <p14:creationId xmlns:p14="http://schemas.microsoft.com/office/powerpoint/2010/main" val="4123647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Scale>
                                      <p:cBhvr>
                                        <p:cTn id="7" dur="1000" decel="50000" fill="hold">
                                          <p:stCondLst>
                                            <p:cond delay="0"/>
                                          </p:stCondLst>
                                        </p:cTn>
                                        <p:tgtEl>
                                          <p:spTgt spid="30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5"/>
                                        </p:tgtEl>
                                        <p:attrNameLst>
                                          <p:attrName>ppt_x</p:attrName>
                                          <p:attrName>ppt_y</p:attrName>
                                        </p:attrNameLst>
                                      </p:cBhvr>
                                    </p:animMotion>
                                    <p:animEffect transition="in" filter="fade">
                                      <p:cBhvr>
                                        <p:cTn id="9" dur="1000"/>
                                        <p:tgtEl>
                                          <p:spTgt spid="307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076"/>
                                        </p:tgtEl>
                                        <p:attrNameLst>
                                          <p:attrName>style.visibility</p:attrName>
                                        </p:attrNameLst>
                                      </p:cBhvr>
                                      <p:to>
                                        <p:strVal val="visible"/>
                                      </p:to>
                                    </p:set>
                                    <p:animScale>
                                      <p:cBhvr>
                                        <p:cTn id="14" dur="1000" decel="50000" fill="hold">
                                          <p:stCondLst>
                                            <p:cond delay="0"/>
                                          </p:stCondLst>
                                        </p:cTn>
                                        <p:tgtEl>
                                          <p:spTgt spid="307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076"/>
                                        </p:tgtEl>
                                        <p:attrNameLst>
                                          <p:attrName>ppt_x</p:attrName>
                                          <p:attrName>ppt_y</p:attrName>
                                        </p:attrNameLst>
                                      </p:cBhvr>
                                    </p:animMotion>
                                    <p:animEffect transition="in" filter="fade">
                                      <p:cBhvr>
                                        <p:cTn id="16" dur="1000"/>
                                        <p:tgtEl>
                                          <p:spTgt spid="307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077"/>
                                        </p:tgtEl>
                                        <p:attrNameLst>
                                          <p:attrName>style.visibility</p:attrName>
                                        </p:attrNameLst>
                                      </p:cBhvr>
                                      <p:to>
                                        <p:strVal val="visible"/>
                                      </p:to>
                                    </p:set>
                                    <p:animScale>
                                      <p:cBhvr>
                                        <p:cTn id="21" dur="1000" decel="50000" fill="hold">
                                          <p:stCondLst>
                                            <p:cond delay="0"/>
                                          </p:stCondLst>
                                        </p:cTn>
                                        <p:tgtEl>
                                          <p:spTgt spid="307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077"/>
                                        </p:tgtEl>
                                        <p:attrNameLst>
                                          <p:attrName>ppt_x</p:attrName>
                                          <p:attrName>ppt_y</p:attrName>
                                        </p:attrNameLst>
                                      </p:cBhvr>
                                    </p:animMotion>
                                    <p:animEffect transition="in" filter="fade">
                                      <p:cBhvr>
                                        <p:cTn id="23" dur="1000"/>
                                        <p:tgtEl>
                                          <p:spTgt spid="307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078"/>
                                        </p:tgtEl>
                                        <p:attrNameLst>
                                          <p:attrName>style.visibility</p:attrName>
                                        </p:attrNameLst>
                                      </p:cBhvr>
                                      <p:to>
                                        <p:strVal val="visible"/>
                                      </p:to>
                                    </p:set>
                                    <p:animScale>
                                      <p:cBhvr>
                                        <p:cTn id="28" dur="1000" decel="50000" fill="hold">
                                          <p:stCondLst>
                                            <p:cond delay="0"/>
                                          </p:stCondLst>
                                        </p:cTn>
                                        <p:tgtEl>
                                          <p:spTgt spid="307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078"/>
                                        </p:tgtEl>
                                        <p:attrNameLst>
                                          <p:attrName>ppt_x</p:attrName>
                                          <p:attrName>ppt_y</p:attrName>
                                        </p:attrNameLst>
                                      </p:cBhvr>
                                    </p:animMotion>
                                    <p:animEffect transition="in" filter="fade">
                                      <p:cBhvr>
                                        <p:cTn id="30" dur="1000"/>
                                        <p:tgtEl>
                                          <p:spTgt spid="307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3079"/>
                                        </p:tgtEl>
                                        <p:attrNameLst>
                                          <p:attrName>style.visibility</p:attrName>
                                        </p:attrNameLst>
                                      </p:cBhvr>
                                      <p:to>
                                        <p:strVal val="visible"/>
                                      </p:to>
                                    </p:set>
                                    <p:animScale>
                                      <p:cBhvr>
                                        <p:cTn id="35" dur="1000" decel="50000" fill="hold">
                                          <p:stCondLst>
                                            <p:cond delay="0"/>
                                          </p:stCondLst>
                                        </p:cTn>
                                        <p:tgtEl>
                                          <p:spTgt spid="307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079"/>
                                        </p:tgtEl>
                                        <p:attrNameLst>
                                          <p:attrName>ppt_x</p:attrName>
                                          <p:attrName>ppt_y</p:attrName>
                                        </p:attrNameLst>
                                      </p:cBhvr>
                                    </p:animMotion>
                                    <p:animEffect transition="in" filter="fade">
                                      <p:cBhvr>
                                        <p:cTn id="37" dur="1000"/>
                                        <p:tgtEl>
                                          <p:spTgt spid="307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3074"/>
                                        </p:tgtEl>
                                        <p:attrNameLst>
                                          <p:attrName>style.visibility</p:attrName>
                                        </p:attrNameLst>
                                      </p:cBhvr>
                                      <p:to>
                                        <p:strVal val="visible"/>
                                      </p:to>
                                    </p:set>
                                    <p:animScale>
                                      <p:cBhvr>
                                        <p:cTn id="42"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074"/>
                                        </p:tgtEl>
                                        <p:attrNameLst>
                                          <p:attrName>ppt_x</p:attrName>
                                          <p:attrName>ppt_y</p:attrName>
                                        </p:attrNameLst>
                                      </p:cBhvr>
                                    </p:animMotion>
                                    <p:animEffect transition="in" filter="fade">
                                      <p:cBhvr>
                                        <p:cTn id="44"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animBg="1"/>
      <p:bldP spid="3076" grpId="0" animBg="1"/>
      <p:bldP spid="3077" grpId="0" animBg="1"/>
      <p:bldP spid="3078" grpId="0" animBg="1"/>
      <p:bldP spid="3079" grpId="0" animBg="1"/>
    </p:bld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3145</TotalTime>
  <Words>704</Words>
  <Application>Microsoft Office PowerPoint</Application>
  <PresentationFormat>On-screen Show (4:3)</PresentationFormat>
  <Paragraphs>102</Paragraphs>
  <Slides>5</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vt:i4>
      </vt:variant>
    </vt:vector>
  </HeadingPairs>
  <TitlesOfParts>
    <vt:vector size="16" baseType="lpstr">
      <vt:lpstr>Arial</vt:lpstr>
      <vt:lpstr>Arial Black</vt:lpstr>
      <vt:lpstr>Cooper Black</vt:lpstr>
      <vt:lpstr>Times New Roman</vt:lpstr>
      <vt:lpstr>Wingdings</vt:lpstr>
      <vt:lpstr>Subway</vt:lpstr>
      <vt:lpstr>Calibri</vt:lpstr>
      <vt:lpstr>Arial Narrow</vt:lpstr>
      <vt:lpstr>Arial Rounded MT Bold</vt:lpstr>
      <vt:lpstr>Office Theme</vt:lpstr>
      <vt:lpstr>Default Design</vt:lpstr>
      <vt:lpstr>PowerPoint Presentation</vt:lpstr>
      <vt:lpstr>From the Teaching</vt:lpstr>
      <vt:lpstr>Goodness vs. Severity </vt:lpstr>
      <vt:lpstr>PowerPoint Presentation</vt:lpstr>
      <vt:lpstr>Salvation - Adopted</vt:lpstr>
    </vt:vector>
  </TitlesOfParts>
  <Company>Lord's Work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Ricky Shanks</dc:creator>
  <cp:lastModifiedBy>William Shanks</cp:lastModifiedBy>
  <cp:revision>13</cp:revision>
  <cp:lastPrinted>2023-07-29T09:32:00Z</cp:lastPrinted>
  <dcterms:created xsi:type="dcterms:W3CDTF">1998-10-25T12:30:34Z</dcterms:created>
  <dcterms:modified xsi:type="dcterms:W3CDTF">2023-07-30T22:32:42Z</dcterms:modified>
</cp:coreProperties>
</file>